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6"/>
  </p:notesMasterIdLst>
  <p:sldIdLst>
    <p:sldId id="542" r:id="rId3"/>
    <p:sldId id="1843" r:id="rId4"/>
    <p:sldId id="1821" r:id="rId5"/>
    <p:sldId id="1967" r:id="rId6"/>
    <p:sldId id="1968" r:id="rId7"/>
    <p:sldId id="1969" r:id="rId8"/>
    <p:sldId id="1970" r:id="rId9"/>
    <p:sldId id="1971" r:id="rId10"/>
    <p:sldId id="1972" r:id="rId11"/>
    <p:sldId id="1973" r:id="rId12"/>
    <p:sldId id="1974" r:id="rId13"/>
    <p:sldId id="1975" r:id="rId14"/>
    <p:sldId id="1976" r:id="rId15"/>
    <p:sldId id="1977" r:id="rId16"/>
    <p:sldId id="1978" r:id="rId17"/>
    <p:sldId id="1966" r:id="rId18"/>
    <p:sldId id="1913" r:id="rId19"/>
    <p:sldId id="1912" r:id="rId20"/>
    <p:sldId id="1915" r:id="rId21"/>
    <p:sldId id="1914" r:id="rId22"/>
    <p:sldId id="1847" r:id="rId23"/>
    <p:sldId id="1885" r:id="rId24"/>
    <p:sldId id="1886" r:id="rId25"/>
    <p:sldId id="1918" r:id="rId26"/>
    <p:sldId id="1887" r:id="rId27"/>
    <p:sldId id="1900" r:id="rId28"/>
    <p:sldId id="1901" r:id="rId29"/>
    <p:sldId id="1902" r:id="rId30"/>
    <p:sldId id="1903" r:id="rId31"/>
    <p:sldId id="1904" r:id="rId32"/>
    <p:sldId id="1905" r:id="rId33"/>
    <p:sldId id="1906" r:id="rId34"/>
    <p:sldId id="1907" r:id="rId35"/>
    <p:sldId id="1908" r:id="rId36"/>
    <p:sldId id="1909" r:id="rId37"/>
    <p:sldId id="1910" r:id="rId38"/>
    <p:sldId id="1911" r:id="rId39"/>
    <p:sldId id="1916" r:id="rId40"/>
    <p:sldId id="1919" r:id="rId41"/>
    <p:sldId id="1920" r:id="rId42"/>
    <p:sldId id="1921" r:id="rId43"/>
    <p:sldId id="1922" r:id="rId44"/>
    <p:sldId id="1923" r:id="rId45"/>
    <p:sldId id="1924" r:id="rId46"/>
    <p:sldId id="1925" r:id="rId47"/>
    <p:sldId id="1926" r:id="rId48"/>
    <p:sldId id="1927" r:id="rId49"/>
    <p:sldId id="1928" r:id="rId50"/>
    <p:sldId id="1929" r:id="rId51"/>
    <p:sldId id="1930" r:id="rId52"/>
    <p:sldId id="1931" r:id="rId53"/>
    <p:sldId id="1932" r:id="rId54"/>
    <p:sldId id="1933" r:id="rId55"/>
    <p:sldId id="1934" r:id="rId56"/>
    <p:sldId id="1935" r:id="rId57"/>
    <p:sldId id="1936" r:id="rId58"/>
    <p:sldId id="1979" r:id="rId59"/>
    <p:sldId id="1981" r:id="rId60"/>
    <p:sldId id="1982" r:id="rId61"/>
    <p:sldId id="1983" r:id="rId62"/>
    <p:sldId id="1984" r:id="rId63"/>
    <p:sldId id="1980" r:id="rId64"/>
    <p:sldId id="1985" r:id="rId65"/>
    <p:sldId id="1986" r:id="rId66"/>
    <p:sldId id="1987" r:id="rId67"/>
    <p:sldId id="1937" r:id="rId68"/>
    <p:sldId id="1938" r:id="rId69"/>
    <p:sldId id="1988" r:id="rId70"/>
    <p:sldId id="1939" r:id="rId71"/>
    <p:sldId id="1989" r:id="rId72"/>
    <p:sldId id="1990" r:id="rId73"/>
    <p:sldId id="1991" r:id="rId74"/>
    <p:sldId id="1993" r:id="rId75"/>
    <p:sldId id="1994" r:id="rId76"/>
    <p:sldId id="1995" r:id="rId77"/>
    <p:sldId id="1944" r:id="rId78"/>
    <p:sldId id="1997" r:id="rId79"/>
    <p:sldId id="1998" r:id="rId80"/>
    <p:sldId id="1999" r:id="rId81"/>
    <p:sldId id="2000" r:id="rId82"/>
    <p:sldId id="2001" r:id="rId83"/>
    <p:sldId id="2002" r:id="rId84"/>
    <p:sldId id="2003" r:id="rId85"/>
    <p:sldId id="2004" r:id="rId86"/>
    <p:sldId id="1946" r:id="rId87"/>
    <p:sldId id="1947" r:id="rId88"/>
    <p:sldId id="1948" r:id="rId89"/>
    <p:sldId id="1949" r:id="rId90"/>
    <p:sldId id="1950" r:id="rId91"/>
    <p:sldId id="1952" r:id="rId92"/>
    <p:sldId id="1951" r:id="rId93"/>
    <p:sldId id="1953" r:id="rId94"/>
    <p:sldId id="1954" r:id="rId95"/>
    <p:sldId id="1956" r:id="rId96"/>
    <p:sldId id="1957" r:id="rId97"/>
    <p:sldId id="1958" r:id="rId98"/>
    <p:sldId id="1959" r:id="rId99"/>
    <p:sldId id="1961" r:id="rId100"/>
    <p:sldId id="2005" r:id="rId101"/>
    <p:sldId id="2006" r:id="rId102"/>
    <p:sldId id="1962" r:id="rId103"/>
    <p:sldId id="2008" r:id="rId104"/>
    <p:sldId id="1881" r:id="rId10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75" autoAdjust="0"/>
  </p:normalViewPr>
  <p:slideViewPr>
    <p:cSldViewPr snapToGrid="0">
      <p:cViewPr varScale="1">
        <p:scale>
          <a:sx n="79" d="100"/>
          <a:sy n="79" d="100"/>
        </p:scale>
        <p:origin x="82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EDAB-C7CE-485C-9D15-D30CE1E2DB5B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A5FA-EEC2-459F-9305-EF796DD81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99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5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1147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463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944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68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645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8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71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48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993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14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5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22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9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8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13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71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24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11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478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09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2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974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60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881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119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99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07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37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90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653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08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74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45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475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36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10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035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52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032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8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930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17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796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496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799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2600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454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40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4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6542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8356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14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286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933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59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099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0842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5626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834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5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264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7896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711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9045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6797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9999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2132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705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7291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3952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4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5306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674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9567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6317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1795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3371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52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3710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7647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4465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20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6708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7171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55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531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585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9074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327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4840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6660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8232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18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56604-73FC-4274-ACE2-1E4BA9ED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3AB5AF-89FC-410F-957A-D06C2E741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633690-60F8-46C9-9AC0-01CAB1BB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ACBE3F-779A-412B-A67C-F6CC297E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01BF9-5630-459F-89FD-D985AB27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30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E5980-940D-4C39-8940-6889661E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F3D57B-2741-4DF7-A1ED-18C1C6E34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303516-9BA1-488C-951D-290E3566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DD823-1E17-47AA-B6E1-B52BFB45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C6F1D-C8DD-47E2-BA69-20F918EE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6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549B42-312E-4DF4-B677-06A8DBDA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B2A140-41C4-4068-A05B-815135BC0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F6984-B527-4C5B-ACCF-595D1635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9E973-3A50-4518-A70C-9B625DF1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1EB75-7B3A-4D8B-8608-489BAB89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FB9782F7-CF69-4E54-9558-0E6CC10C465B}"/>
              </a:ext>
            </a:extLst>
          </p:cNvPr>
          <p:cNvSpPr/>
          <p:nvPr userDrawn="1"/>
        </p:nvSpPr>
        <p:spPr>
          <a:xfrm>
            <a:off x="131234" y="82550"/>
            <a:ext cx="8322733" cy="541338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348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754472" y="747043"/>
                  <a:pt x="3846348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29300B9B-1275-4A7E-ACF6-E70EEEE2D016}"/>
              </a:ext>
            </a:extLst>
          </p:cNvPr>
          <p:cNvSpPr/>
          <p:nvPr userDrawn="1"/>
        </p:nvSpPr>
        <p:spPr>
          <a:xfrm flipH="1" flipV="1">
            <a:off x="8005233" y="82092"/>
            <a:ext cx="4079287" cy="542406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504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899766" y="724374"/>
                  <a:pt x="4088504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100000">
                <a:srgbClr val="E1E1E1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6526-3919-42F6-A0AD-DDD524C8E0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67" y="-34925"/>
            <a:ext cx="373591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8C1AD-31F6-4CBA-B140-CE3402A2DA34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1C245C-3C2F-46C2-A72F-DA2EB220AFF7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B1E1A30-5CDF-4B66-A7B4-3EAB54A75C1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29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FB9782F7-CF69-4E54-9558-0E6CC10C465B}"/>
              </a:ext>
            </a:extLst>
          </p:cNvPr>
          <p:cNvSpPr/>
          <p:nvPr userDrawn="1"/>
        </p:nvSpPr>
        <p:spPr>
          <a:xfrm>
            <a:off x="131234" y="82550"/>
            <a:ext cx="8322733" cy="541338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348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754472" y="747043"/>
                  <a:pt x="3846348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29300B9B-1275-4A7E-ACF6-E70EEEE2D016}"/>
              </a:ext>
            </a:extLst>
          </p:cNvPr>
          <p:cNvSpPr/>
          <p:nvPr userDrawn="1"/>
        </p:nvSpPr>
        <p:spPr>
          <a:xfrm flipH="1" flipV="1">
            <a:off x="8005233" y="82092"/>
            <a:ext cx="4079287" cy="542406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504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899766" y="724374"/>
                  <a:pt x="4088504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100000">
                <a:srgbClr val="E1E1E1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6526-3919-42F6-A0AD-DDD524C8E0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67" y="-34925"/>
            <a:ext cx="373591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8C1AD-31F6-4CBA-B140-CE3402A2DA34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1C245C-3C2F-46C2-A72F-DA2EB220AFF7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B1E1A30-5CDF-4B66-A7B4-3EAB54A75C1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48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6CB1CA-B4A5-4ACD-AC93-93104251189C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8F683D-7FB6-4427-A804-C079B57CDD1C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C6696CD-2E32-4E19-8611-497E4FE9F60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59E2E969-E0CA-44D8-B6F0-09837AD8729E}"/>
              </a:ext>
            </a:extLst>
          </p:cNvPr>
          <p:cNvSpPr/>
          <p:nvPr userDrawn="1"/>
        </p:nvSpPr>
        <p:spPr>
          <a:xfrm rot="5400000">
            <a:off x="235480" y="-235479"/>
            <a:ext cx="1412875" cy="1883833"/>
          </a:xfrm>
          <a:prstGeom prst="rtTriangle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5" name="图片 19">
            <a:extLst>
              <a:ext uri="{FF2B5EF4-FFF2-40B4-BE49-F238E27FC236}">
                <a16:creationId xmlns:a16="http://schemas.microsoft.com/office/drawing/2014/main" id="{F71D55FC-A838-4EA9-8E05-DC79984F7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" y="47626"/>
            <a:ext cx="105621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9D2C9-BC96-4C64-AE28-34E77835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06771-5C70-4E3C-8649-D97391888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7B13E-C519-407D-8C42-03C17CF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8CA22-9BF7-4912-B677-9065143D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48B9F-999D-4190-82CB-B533E27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72E5A-36F6-460C-9587-A81046BC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24A5AD-1B56-47AD-83BD-4635FD523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74A4B-F958-4822-9575-AD95146C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60FEE-662A-4E16-9EF5-A06CE47F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86071-80BF-4051-BCEB-BD764E69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1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A7C2E-4862-405D-87D8-31DB9B81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58228-5F69-4A68-93CB-9A5C3FBC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A1DCFB-33A8-4A8D-BEC4-D8BDDF93B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4B4F04-A3E1-48E8-9E75-7163ED9B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E6E931-3D75-4690-9900-87600E58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D641A1-C934-4D12-9AB2-4819C52A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9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907B6-EF8E-4D8D-B4F1-26BEDB0E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21D85-378D-415F-85B5-9625A4C2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41DF5D-DBFB-45D5-951D-18600682C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774083-0843-4C15-ACB5-C0635ABEC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690D33-6E0C-41B4-946D-E6D35698D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C13A2E-BD63-48CB-951E-19AEA8A6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7D233E-3CDF-4CA8-A552-CFBABA3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2B8348-CF8B-40DE-85A7-C650AD6A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3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C2F0C-4FC1-46AF-8D96-F1D06ACA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34116C-BD71-471A-851E-9B739005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10773B-92A6-4F20-BAF6-C7EE5E8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B82F86-EE40-4731-89F9-94669E1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6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845409-A7E5-42BF-9DEC-643BBA8A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6C2A0D-716D-4821-ABD6-299EB89F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4D719-BA1F-4620-B5B8-ACC5A8CE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49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440D-D34C-4AB6-B849-8867E36F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0945B-74C5-49F1-B72A-0610845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9B432-C88E-409D-9CF1-50512D982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F89CB7-D691-4BD5-A187-670F55E8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B77A6-C96A-43ED-83D5-2CEBC16A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02D23-85F0-4F1E-BA44-A917AD94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FE513-E59A-4C18-86C1-57832DE3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81E877-45BC-4C63-A436-0A495959D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19D81-B55B-4CAA-A64A-280114D88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19818F-827D-4657-B3D2-E9E25EF3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5B42CF-06CF-453E-92F1-0F516A37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24022-F8E9-4E22-8FFA-63151E74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20BD92-169A-4C97-B3F3-1ABC961E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DD73F-F0B9-4A37-A62D-C9146E6B3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4C9CA-7C6A-4523-96DF-DE218DF6F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F484-EA62-4A41-880A-04D1CAA042D7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215A3-4557-48BA-AE56-8D42700D7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F58C1-8E60-4F3B-8E89-0E129395D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65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C:\Users\HP\Desktop\图片1.jpg">
            <a:extLst>
              <a:ext uri="{FF2B5EF4-FFF2-40B4-BE49-F238E27FC236}">
                <a16:creationId xmlns:a16="http://schemas.microsoft.com/office/drawing/2014/main" id="{A45E40B5-4306-46F6-8A14-34082566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0" b="23666"/>
          <a:stretch>
            <a:fillRect/>
          </a:stretch>
        </p:blipFill>
        <p:spPr bwMode="auto">
          <a:xfrm>
            <a:off x="0" y="0"/>
            <a:ext cx="12192000" cy="529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内容占位符 3">
            <a:extLst>
              <a:ext uri="{FF2B5EF4-FFF2-40B4-BE49-F238E27FC236}">
                <a16:creationId xmlns:a16="http://schemas.microsoft.com/office/drawing/2014/main" id="{C98F3902-B8C5-45FD-A9E0-A1D2F5ADB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826"/>
            <a:ext cx="121920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>
            <a:extLst>
              <a:ext uri="{FF2B5EF4-FFF2-40B4-BE49-F238E27FC236}">
                <a16:creationId xmlns:a16="http://schemas.microsoft.com/office/drawing/2014/main" id="{1A72FF85-7371-4661-A344-51730449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6" y="101601"/>
            <a:ext cx="31162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文本框 1">
            <a:extLst>
              <a:ext uri="{FF2B5EF4-FFF2-40B4-BE49-F238E27FC236}">
                <a16:creationId xmlns:a16="http://schemas.microsoft.com/office/drawing/2014/main" id="{8C21BFBD-962A-463E-8BD7-28CD1E6F6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060575"/>
            <a:ext cx="80645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算法设计与分析</a:t>
            </a:r>
            <a:endParaRPr lang="en-US" altLang="zh-CN" sz="4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6" name="文本框 2">
            <a:extLst>
              <a:ext uri="{FF2B5EF4-FFF2-40B4-BE49-F238E27FC236}">
                <a16:creationId xmlns:a16="http://schemas.microsoft.com/office/drawing/2014/main" id="{39350D25-BA3C-4984-8780-A4F91A955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3402013"/>
            <a:ext cx="1568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翟仲毅</a:t>
            </a:r>
            <a:endParaRPr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>
                <a:extLst>
                  <a:ext uri="{FF2B5EF4-FFF2-40B4-BE49-F238E27FC236}">
                    <a16:creationId xmlns:a16="http://schemas.microsoft.com/office/drawing/2014/main" id="{BB7449CA-64BA-FAAE-0A42-C38A8BF96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861" y="1070365"/>
                <a:ext cx="9279011" cy="1118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问题：</a:t>
                </a: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分别用递归和动态规划算法求解组合数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b>
                      <m:sup>
                        <m:r>
                          <a:rPr lang="en-US" altLang="zh-CN" sz="2400" b="1" i="1" kern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𝒎</m:t>
                        </m:r>
                      </m:sup>
                    </m:sSubSup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,</m:t>
                    </m:r>
                    <m:r>
                      <a:rPr lang="zh-CN" altLang="en-US" sz="2400" i="1" ker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并</m:t>
                    </m:r>
                  </m:oMath>
                </a14:m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进行比较</a:t>
                </a:r>
              </a:p>
            </p:txBody>
          </p:sp>
        </mc:Choice>
        <mc:Fallback xmlns="">
          <p:sp>
            <p:nvSpPr>
              <p:cNvPr id="4" name="Rectangle 5">
                <a:extLst>
                  <a:ext uri="{FF2B5EF4-FFF2-40B4-BE49-F238E27FC236}">
                    <a16:creationId xmlns:a16="http://schemas.microsoft.com/office/drawing/2014/main" id="{BB7449CA-64BA-FAAE-0A42-C38A8BF9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61" y="1070365"/>
                <a:ext cx="9279011" cy="1118357"/>
              </a:xfrm>
              <a:prstGeom prst="rect">
                <a:avLst/>
              </a:prstGeom>
              <a:blipFill>
                <a:blip r:embed="rId3"/>
                <a:stretch>
                  <a:fillRect l="-460" t="-3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B606F84C-5A20-11EC-9D6C-77DBBE1C0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68" y="2188722"/>
                <a:ext cx="9279011" cy="1118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递归方法：</a:t>
                </a: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重复求解子问题，计算时间复杂度为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int 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(int 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n,int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m)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{   if(m==0 || n==m)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return (1);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else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return (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(n-1,m-1)+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(n-1,m));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}</a:t>
                </a:r>
                <a:endParaRPr lang="zh-CN" altLang="en-US" sz="2400" kern="0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B606F84C-5A20-11EC-9D6C-77DBBE1C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168" y="2188722"/>
                <a:ext cx="9279011" cy="1118357"/>
              </a:xfrm>
              <a:prstGeom prst="rect">
                <a:avLst/>
              </a:prstGeom>
              <a:blipFill>
                <a:blip r:embed="rId4"/>
                <a:stretch>
                  <a:fillRect l="-394" t="-3825" b="-228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37496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计算搜索代价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118637F3-0791-4916-BB7B-242705D722D5}"/>
              </a:ext>
            </a:extLst>
          </p:cNvPr>
          <p:cNvSpPr/>
          <p:nvPr/>
        </p:nvSpPr>
        <p:spPr>
          <a:xfrm>
            <a:off x="2911805" y="15099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100</a:t>
            </a:r>
            <a:endParaRPr lang="zh-CN" altLang="en-US" sz="800" b="1" dirty="0"/>
          </a:p>
        </p:txBody>
      </p:sp>
      <p:sp>
        <p:nvSpPr>
          <p:cNvPr id="50" name="流程图: 决策 49">
            <a:extLst>
              <a:ext uri="{FF2B5EF4-FFF2-40B4-BE49-F238E27FC236}">
                <a16:creationId xmlns:a16="http://schemas.microsoft.com/office/drawing/2014/main" id="{63F20290-D5FA-5AE1-CA16-BAD7E1C43769}"/>
              </a:ext>
            </a:extLst>
          </p:cNvPr>
          <p:cNvSpPr/>
          <p:nvPr/>
        </p:nvSpPr>
        <p:spPr>
          <a:xfrm>
            <a:off x="2508107" y="1957458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0.70</a:t>
            </a:r>
            <a:endParaRPr lang="zh-CN" altLang="en-US" sz="800" b="1" dirty="0"/>
          </a:p>
        </p:txBody>
      </p:sp>
      <p:sp>
        <p:nvSpPr>
          <p:cNvPr id="52" name="流程图: 决策 51">
            <a:extLst>
              <a:ext uri="{FF2B5EF4-FFF2-40B4-BE49-F238E27FC236}">
                <a16:creationId xmlns:a16="http://schemas.microsoft.com/office/drawing/2014/main" id="{2FF865F8-A6B7-A502-5687-7A16959B9390}"/>
              </a:ext>
            </a:extLst>
          </p:cNvPr>
          <p:cNvSpPr/>
          <p:nvPr/>
        </p:nvSpPr>
        <p:spPr>
          <a:xfrm>
            <a:off x="2104409" y="2405000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0.55</a:t>
            </a:r>
            <a:endParaRPr lang="zh-CN" altLang="en-US" sz="800" b="1" dirty="0"/>
          </a:p>
        </p:txBody>
      </p:sp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5E64D640-6E85-36DA-0120-B10C9EEAF553}"/>
              </a:ext>
            </a:extLst>
          </p:cNvPr>
          <p:cNvSpPr/>
          <p:nvPr/>
        </p:nvSpPr>
        <p:spPr>
          <a:xfrm>
            <a:off x="1700711" y="285254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0.45</a:t>
            </a:r>
            <a:endParaRPr lang="zh-CN" altLang="en-US" sz="800" b="1" dirty="0"/>
          </a:p>
        </p:txBody>
      </p:sp>
      <p:sp>
        <p:nvSpPr>
          <p:cNvPr id="54" name="流程图: 决策 53">
            <a:extLst>
              <a:ext uri="{FF2B5EF4-FFF2-40B4-BE49-F238E27FC236}">
                <a16:creationId xmlns:a16="http://schemas.microsoft.com/office/drawing/2014/main" id="{F8F6BD66-BAB6-6072-9673-AAF1DE5C2D4F}"/>
              </a:ext>
            </a:extLst>
          </p:cNvPr>
          <p:cNvSpPr/>
          <p:nvPr/>
        </p:nvSpPr>
        <p:spPr>
          <a:xfrm>
            <a:off x="1297013" y="330008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0.30</a:t>
            </a:r>
            <a:endParaRPr lang="zh-CN" altLang="en-US" sz="800" b="1" dirty="0"/>
          </a:p>
        </p:txBody>
      </p:sp>
      <p:sp>
        <p:nvSpPr>
          <p:cNvPr id="55" name="流程图: 决策 54">
            <a:extLst>
              <a:ext uri="{FF2B5EF4-FFF2-40B4-BE49-F238E27FC236}">
                <a16:creationId xmlns:a16="http://schemas.microsoft.com/office/drawing/2014/main" id="{EE0387A9-C1A3-1064-787F-DCE0A8A49CEF}"/>
              </a:ext>
            </a:extLst>
          </p:cNvPr>
          <p:cNvSpPr/>
          <p:nvPr/>
        </p:nvSpPr>
        <p:spPr>
          <a:xfrm>
            <a:off x="900611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56" name="流程图: 决策 55">
            <a:extLst>
              <a:ext uri="{FF2B5EF4-FFF2-40B4-BE49-F238E27FC236}">
                <a16:creationId xmlns:a16="http://schemas.microsoft.com/office/drawing/2014/main" id="{6C09E1D3-D431-025C-7269-49D4F8A53DB7}"/>
              </a:ext>
            </a:extLst>
          </p:cNvPr>
          <p:cNvSpPr/>
          <p:nvPr/>
        </p:nvSpPr>
        <p:spPr>
          <a:xfrm>
            <a:off x="3315503" y="1957458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0.80</a:t>
            </a:r>
            <a:endParaRPr lang="zh-CN" altLang="en-US" sz="800" b="1" dirty="0"/>
          </a:p>
        </p:txBody>
      </p:sp>
      <p:sp>
        <p:nvSpPr>
          <p:cNvPr id="57" name="流程图: 决策 56">
            <a:extLst>
              <a:ext uri="{FF2B5EF4-FFF2-40B4-BE49-F238E27FC236}">
                <a16:creationId xmlns:a16="http://schemas.microsoft.com/office/drawing/2014/main" id="{3138B1C9-F21E-D73E-7472-28372AFBC5F8}"/>
              </a:ext>
            </a:extLst>
          </p:cNvPr>
          <p:cNvSpPr/>
          <p:nvPr/>
        </p:nvSpPr>
        <p:spPr>
          <a:xfrm>
            <a:off x="2911805" y="2405000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0.50</a:t>
            </a:r>
            <a:endParaRPr lang="zh-CN" altLang="en-US" sz="800" b="1" dirty="0"/>
          </a:p>
        </p:txBody>
      </p:sp>
      <p:sp>
        <p:nvSpPr>
          <p:cNvPr id="58" name="流程图: 决策 57">
            <a:extLst>
              <a:ext uri="{FF2B5EF4-FFF2-40B4-BE49-F238E27FC236}">
                <a16:creationId xmlns:a16="http://schemas.microsoft.com/office/drawing/2014/main" id="{B6BC5216-A1C4-6F6E-0931-F817649D3158}"/>
              </a:ext>
            </a:extLst>
          </p:cNvPr>
          <p:cNvSpPr/>
          <p:nvPr/>
        </p:nvSpPr>
        <p:spPr>
          <a:xfrm>
            <a:off x="2508107" y="285254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0.35</a:t>
            </a:r>
            <a:endParaRPr lang="zh-CN" altLang="en-US" sz="800" b="1" dirty="0"/>
          </a:p>
        </p:txBody>
      </p:sp>
      <p:sp>
        <p:nvSpPr>
          <p:cNvPr id="59" name="流程图: 决策 58">
            <a:extLst>
              <a:ext uri="{FF2B5EF4-FFF2-40B4-BE49-F238E27FC236}">
                <a16:creationId xmlns:a16="http://schemas.microsoft.com/office/drawing/2014/main" id="{8E9C4BE0-60B5-85EE-83CB-27E0F66BD085}"/>
              </a:ext>
            </a:extLst>
          </p:cNvPr>
          <p:cNvSpPr/>
          <p:nvPr/>
        </p:nvSpPr>
        <p:spPr>
          <a:xfrm>
            <a:off x="2104409" y="330008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0.25</a:t>
            </a:r>
            <a:endParaRPr lang="zh-CN" altLang="en-US" sz="800" b="1" dirty="0"/>
          </a:p>
        </p:txBody>
      </p:sp>
      <p:sp>
        <p:nvSpPr>
          <p:cNvPr id="60" name="流程图: 决策 59">
            <a:extLst>
              <a:ext uri="{FF2B5EF4-FFF2-40B4-BE49-F238E27FC236}">
                <a16:creationId xmlns:a16="http://schemas.microsoft.com/office/drawing/2014/main" id="{47BD6F57-5799-E43F-D923-5517A6F6B1D2}"/>
              </a:ext>
            </a:extLst>
          </p:cNvPr>
          <p:cNvSpPr/>
          <p:nvPr/>
        </p:nvSpPr>
        <p:spPr>
          <a:xfrm>
            <a:off x="1708007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0.10</a:t>
            </a:r>
            <a:endParaRPr lang="zh-CN" altLang="en-US" sz="800" b="1" dirty="0"/>
          </a:p>
        </p:txBody>
      </p:sp>
      <p:sp>
        <p:nvSpPr>
          <p:cNvPr id="61" name="流程图: 决策 60">
            <a:extLst>
              <a:ext uri="{FF2B5EF4-FFF2-40B4-BE49-F238E27FC236}">
                <a16:creationId xmlns:a16="http://schemas.microsoft.com/office/drawing/2014/main" id="{EE990C3B-8E3D-4218-59CF-4C627CCACD29}"/>
              </a:ext>
            </a:extLst>
          </p:cNvPr>
          <p:cNvSpPr/>
          <p:nvPr/>
        </p:nvSpPr>
        <p:spPr>
          <a:xfrm>
            <a:off x="3719201" y="2405000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0.60</a:t>
            </a:r>
            <a:endParaRPr lang="zh-CN" altLang="en-US" sz="800" b="1" dirty="0"/>
          </a:p>
        </p:txBody>
      </p:sp>
      <p:sp>
        <p:nvSpPr>
          <p:cNvPr id="62" name="流程图: 决策 61">
            <a:extLst>
              <a:ext uri="{FF2B5EF4-FFF2-40B4-BE49-F238E27FC236}">
                <a16:creationId xmlns:a16="http://schemas.microsoft.com/office/drawing/2014/main" id="{EE6B1F5E-5949-4D8F-4344-90DA6A228CFE}"/>
              </a:ext>
            </a:extLst>
          </p:cNvPr>
          <p:cNvSpPr/>
          <p:nvPr/>
        </p:nvSpPr>
        <p:spPr>
          <a:xfrm>
            <a:off x="3315503" y="285254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0.30</a:t>
            </a:r>
            <a:endParaRPr lang="zh-CN" altLang="en-US" sz="800" b="1" dirty="0"/>
          </a:p>
        </p:txBody>
      </p:sp>
      <p:sp>
        <p:nvSpPr>
          <p:cNvPr id="63" name="流程图: 决策 62">
            <a:extLst>
              <a:ext uri="{FF2B5EF4-FFF2-40B4-BE49-F238E27FC236}">
                <a16:creationId xmlns:a16="http://schemas.microsoft.com/office/drawing/2014/main" id="{5AB3DF49-66A8-2465-FF43-EF635BC27E9C}"/>
              </a:ext>
            </a:extLst>
          </p:cNvPr>
          <p:cNvSpPr/>
          <p:nvPr/>
        </p:nvSpPr>
        <p:spPr>
          <a:xfrm>
            <a:off x="2919101" y="330008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0.15</a:t>
            </a:r>
            <a:endParaRPr lang="zh-CN" altLang="en-US" sz="800" b="1" dirty="0"/>
          </a:p>
        </p:txBody>
      </p:sp>
      <p:sp>
        <p:nvSpPr>
          <p:cNvPr id="64" name="流程图: 决策 63">
            <a:extLst>
              <a:ext uri="{FF2B5EF4-FFF2-40B4-BE49-F238E27FC236}">
                <a16:creationId xmlns:a16="http://schemas.microsoft.com/office/drawing/2014/main" id="{8165D7D9-CAE0-2ECF-A36C-011F9E6EC3C4}"/>
              </a:ext>
            </a:extLst>
          </p:cNvPr>
          <p:cNvSpPr/>
          <p:nvPr/>
        </p:nvSpPr>
        <p:spPr>
          <a:xfrm>
            <a:off x="2522699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65" name="流程图: 决策 64">
            <a:extLst>
              <a:ext uri="{FF2B5EF4-FFF2-40B4-BE49-F238E27FC236}">
                <a16:creationId xmlns:a16="http://schemas.microsoft.com/office/drawing/2014/main" id="{4BE279D2-3868-D4EF-B10A-21820BA079BE}"/>
              </a:ext>
            </a:extLst>
          </p:cNvPr>
          <p:cNvSpPr/>
          <p:nvPr/>
        </p:nvSpPr>
        <p:spPr>
          <a:xfrm>
            <a:off x="4130195" y="285254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0.50</a:t>
            </a:r>
            <a:endParaRPr lang="zh-CN" altLang="en-US" sz="800" b="1" dirty="0"/>
          </a:p>
        </p:txBody>
      </p:sp>
      <p:sp>
        <p:nvSpPr>
          <p:cNvPr id="66" name="流程图: 决策 65">
            <a:extLst>
              <a:ext uri="{FF2B5EF4-FFF2-40B4-BE49-F238E27FC236}">
                <a16:creationId xmlns:a16="http://schemas.microsoft.com/office/drawing/2014/main" id="{2643A683-3C5C-2C5D-A98A-6D34367F0075}"/>
              </a:ext>
            </a:extLst>
          </p:cNvPr>
          <p:cNvSpPr/>
          <p:nvPr/>
        </p:nvSpPr>
        <p:spPr>
          <a:xfrm>
            <a:off x="3719201" y="330008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0.30</a:t>
            </a:r>
            <a:endParaRPr lang="zh-CN" altLang="en-US" sz="800" b="1" dirty="0"/>
          </a:p>
        </p:txBody>
      </p:sp>
      <p:sp>
        <p:nvSpPr>
          <p:cNvPr id="67" name="流程图: 决策 66">
            <a:extLst>
              <a:ext uri="{FF2B5EF4-FFF2-40B4-BE49-F238E27FC236}">
                <a16:creationId xmlns:a16="http://schemas.microsoft.com/office/drawing/2014/main" id="{B7260473-238D-08FE-1297-EC33410383B6}"/>
              </a:ext>
            </a:extLst>
          </p:cNvPr>
          <p:cNvSpPr/>
          <p:nvPr/>
        </p:nvSpPr>
        <p:spPr>
          <a:xfrm>
            <a:off x="3315503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68" name="流程图: 决策 67">
            <a:extLst>
              <a:ext uri="{FF2B5EF4-FFF2-40B4-BE49-F238E27FC236}">
                <a16:creationId xmlns:a16="http://schemas.microsoft.com/office/drawing/2014/main" id="{67B426DF-0087-8CD8-3743-9FA9D172C009}"/>
              </a:ext>
            </a:extLst>
          </p:cNvPr>
          <p:cNvSpPr/>
          <p:nvPr/>
        </p:nvSpPr>
        <p:spPr>
          <a:xfrm>
            <a:off x="4519302" y="330008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0.35</a:t>
            </a:r>
            <a:endParaRPr lang="zh-CN" altLang="en-US" sz="800" b="1" dirty="0"/>
          </a:p>
        </p:txBody>
      </p:sp>
      <p:sp>
        <p:nvSpPr>
          <p:cNvPr id="69" name="流程图: 决策 68">
            <a:extLst>
              <a:ext uri="{FF2B5EF4-FFF2-40B4-BE49-F238E27FC236}">
                <a16:creationId xmlns:a16="http://schemas.microsoft.com/office/drawing/2014/main" id="{E5466BE1-0654-E0DF-FD2A-618EEF82268B}"/>
              </a:ext>
            </a:extLst>
          </p:cNvPr>
          <p:cNvSpPr/>
          <p:nvPr/>
        </p:nvSpPr>
        <p:spPr>
          <a:xfrm>
            <a:off x="4130195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70" name="流程图: 决策 69">
            <a:extLst>
              <a:ext uri="{FF2B5EF4-FFF2-40B4-BE49-F238E27FC236}">
                <a16:creationId xmlns:a16="http://schemas.microsoft.com/office/drawing/2014/main" id="{48E5E957-8DF1-9CD4-8D93-0DCEDD6E8FA5}"/>
              </a:ext>
            </a:extLst>
          </p:cNvPr>
          <p:cNvSpPr/>
          <p:nvPr/>
        </p:nvSpPr>
        <p:spPr>
          <a:xfrm>
            <a:off x="4908409" y="374762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0.10</a:t>
            </a:r>
            <a:endParaRPr lang="zh-CN" altLang="en-US" sz="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7C664F-DEDC-D90C-7415-E37573D664F2}"/>
              </a:ext>
            </a:extLst>
          </p:cNvPr>
          <p:cNvSpPr txBox="1"/>
          <p:nvPr/>
        </p:nvSpPr>
        <p:spPr>
          <a:xfrm>
            <a:off x="552852" y="1166842"/>
            <a:ext cx="5391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</a:t>
            </a:r>
          </a:p>
          <a:p>
            <a:r>
              <a:rPr lang="en-US" altLang="zh-CN" dirty="0"/>
              <a:t>                                     5        1</a:t>
            </a:r>
          </a:p>
          <a:p>
            <a:r>
              <a:rPr lang="en-US" altLang="zh-CN" dirty="0"/>
              <a:t>                                                  </a:t>
            </a:r>
          </a:p>
          <a:p>
            <a:r>
              <a:rPr lang="en-US" altLang="zh-CN" dirty="0"/>
              <a:t>                             4                       2              </a:t>
            </a:r>
            <a:r>
              <a:rPr lang="en-US" altLang="zh-CN" b="1" dirty="0" err="1"/>
              <a:t>i</a:t>
            </a:r>
            <a:endParaRPr lang="en-US" altLang="zh-CN" b="1" dirty="0"/>
          </a:p>
          <a:p>
            <a:r>
              <a:rPr lang="en-US" altLang="zh-CN" dirty="0"/>
              <a:t>      </a:t>
            </a:r>
            <a:r>
              <a:rPr lang="en-US" altLang="zh-CN" b="1" dirty="0"/>
              <a:t> j                                                    </a:t>
            </a:r>
          </a:p>
          <a:p>
            <a:r>
              <a:rPr lang="en-US" altLang="zh-CN" dirty="0"/>
              <a:t>                      3                                    3</a:t>
            </a:r>
          </a:p>
          <a:p>
            <a:r>
              <a:rPr lang="en-US" altLang="zh-CN" dirty="0"/>
              <a:t>                 2                                                4</a:t>
            </a:r>
          </a:p>
          <a:p>
            <a:r>
              <a:rPr lang="en-US" altLang="zh-CN" dirty="0"/>
              <a:t>                                                                         5</a:t>
            </a:r>
          </a:p>
          <a:p>
            <a:r>
              <a:rPr lang="en-US" altLang="zh-CN" dirty="0"/>
              <a:t>          1                                                                </a:t>
            </a:r>
          </a:p>
          <a:p>
            <a:r>
              <a:rPr lang="en-US" altLang="zh-CN" dirty="0"/>
              <a:t>                                                                              6</a:t>
            </a:r>
          </a:p>
          <a:p>
            <a:r>
              <a:rPr lang="en-US" altLang="zh-CN" dirty="0"/>
              <a:t>     0</a:t>
            </a:r>
          </a:p>
          <a:p>
            <a:r>
              <a:rPr lang="en-US" altLang="zh-CN" dirty="0"/>
              <a:t>              </a:t>
            </a:r>
          </a:p>
          <a:p>
            <a:endParaRPr lang="en-US" altLang="zh-CN" dirty="0"/>
          </a:p>
          <a:p>
            <a:r>
              <a:rPr lang="en-US" altLang="zh-CN" dirty="0"/>
              <a:t>                 </a:t>
            </a:r>
          </a:p>
          <a:p>
            <a:r>
              <a:rPr lang="en-US" altLang="zh-CN" dirty="0"/>
              <a:t>               </a:t>
            </a:r>
          </a:p>
          <a:p>
            <a:r>
              <a:rPr lang="en-US" altLang="zh-CN" dirty="0"/>
              <a:t>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CF3B0F-5D7F-962C-A173-6525C52B7418}"/>
                  </a:ext>
                </a:extLst>
              </p:cNvPr>
              <p:cNvSpPr txBox="1"/>
              <p:nvPr/>
            </p:nvSpPr>
            <p:spPr>
              <a:xfrm>
                <a:off x="1810953" y="5348084"/>
                <a:ext cx="6094378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w[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]=w[i,j-1]+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仿宋" panose="02010600040101010101" pitchFamily="2" charset="-122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</m:sSub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CF3B0F-5D7F-962C-A173-6525C52B7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53" y="5348084"/>
                <a:ext cx="6094378" cy="496674"/>
              </a:xfrm>
              <a:prstGeom prst="rect">
                <a:avLst/>
              </a:prstGeom>
              <a:blipFill>
                <a:blip r:embed="rId3"/>
                <a:stretch>
                  <a:fillRect l="-1500" t="-8537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46C0378-7EFB-5D5D-E3F8-7B3C116B2129}"/>
                  </a:ext>
                </a:extLst>
              </p:cNvPr>
              <p:cNvSpPr txBox="1"/>
              <p:nvPr/>
            </p:nvSpPr>
            <p:spPr>
              <a:xfrm>
                <a:off x="1834468" y="4859419"/>
                <a:ext cx="61770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w[i,i-1]=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(1≤i≤n+1)</a:t>
                </a:r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46C0378-7EFB-5D5D-E3F8-7B3C116B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68" y="4859419"/>
                <a:ext cx="6177064" cy="461665"/>
              </a:xfrm>
              <a:prstGeom prst="rect">
                <a:avLst/>
              </a:prstGeom>
              <a:blipFill>
                <a:blip r:embed="rId4"/>
                <a:stretch>
                  <a:fillRect l="-157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流程图: 决策 30">
            <a:extLst>
              <a:ext uri="{FF2B5EF4-FFF2-40B4-BE49-F238E27FC236}">
                <a16:creationId xmlns:a16="http://schemas.microsoft.com/office/drawing/2014/main" id="{F63D701E-1E3E-3028-F32D-CC19685FB7B6}"/>
              </a:ext>
            </a:extLst>
          </p:cNvPr>
          <p:cNvSpPr/>
          <p:nvPr/>
        </p:nvSpPr>
        <p:spPr>
          <a:xfrm>
            <a:off x="8450911" y="1754248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32" name="流程图: 决策 31">
            <a:extLst>
              <a:ext uri="{FF2B5EF4-FFF2-40B4-BE49-F238E27FC236}">
                <a16:creationId xmlns:a16="http://schemas.microsoft.com/office/drawing/2014/main" id="{2AAAD79F-2301-B5E8-E25C-EE3A2E596011}"/>
              </a:ext>
            </a:extLst>
          </p:cNvPr>
          <p:cNvSpPr/>
          <p:nvPr/>
        </p:nvSpPr>
        <p:spPr>
          <a:xfrm>
            <a:off x="8047213" y="2201790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33" name="流程图: 决策 32">
            <a:extLst>
              <a:ext uri="{FF2B5EF4-FFF2-40B4-BE49-F238E27FC236}">
                <a16:creationId xmlns:a16="http://schemas.microsoft.com/office/drawing/2014/main" id="{A2AA31AD-5A95-3D84-A294-F009A2C19125}"/>
              </a:ext>
            </a:extLst>
          </p:cNvPr>
          <p:cNvSpPr/>
          <p:nvPr/>
        </p:nvSpPr>
        <p:spPr>
          <a:xfrm>
            <a:off x="7643515" y="264933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34" name="流程图: 决策 33">
            <a:extLst>
              <a:ext uri="{FF2B5EF4-FFF2-40B4-BE49-F238E27FC236}">
                <a16:creationId xmlns:a16="http://schemas.microsoft.com/office/drawing/2014/main" id="{51F2C2E7-BDB1-4A15-A817-98B759350E7D}"/>
              </a:ext>
            </a:extLst>
          </p:cNvPr>
          <p:cNvSpPr/>
          <p:nvPr/>
        </p:nvSpPr>
        <p:spPr>
          <a:xfrm>
            <a:off x="7239817" y="309687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</a:t>
            </a:r>
            <a:endParaRPr lang="zh-CN" altLang="en-US" sz="800" b="1" dirty="0"/>
          </a:p>
        </p:txBody>
      </p:sp>
      <p:sp>
        <p:nvSpPr>
          <p:cNvPr id="35" name="流程图: 决策 34">
            <a:extLst>
              <a:ext uri="{FF2B5EF4-FFF2-40B4-BE49-F238E27FC236}">
                <a16:creationId xmlns:a16="http://schemas.microsoft.com/office/drawing/2014/main" id="{4701EF80-35E1-8FB8-ED40-42E1D03F12F2}"/>
              </a:ext>
            </a:extLst>
          </p:cNvPr>
          <p:cNvSpPr/>
          <p:nvPr/>
        </p:nvSpPr>
        <p:spPr>
          <a:xfrm>
            <a:off x="6836119" y="35444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</a:t>
            </a:r>
            <a:endParaRPr lang="zh-CN" altLang="en-US" sz="800" b="1" dirty="0"/>
          </a:p>
        </p:txBody>
      </p:sp>
      <p:sp>
        <p:nvSpPr>
          <p:cNvPr id="36" name="流程图: 决策 35">
            <a:extLst>
              <a:ext uri="{FF2B5EF4-FFF2-40B4-BE49-F238E27FC236}">
                <a16:creationId xmlns:a16="http://schemas.microsoft.com/office/drawing/2014/main" id="{30C80FC4-89B1-CC46-B8C0-261E7FE5FA34}"/>
              </a:ext>
            </a:extLst>
          </p:cNvPr>
          <p:cNvSpPr/>
          <p:nvPr/>
        </p:nvSpPr>
        <p:spPr>
          <a:xfrm>
            <a:off x="8854609" y="2201790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4</a:t>
            </a:r>
            <a:endParaRPr lang="zh-CN" altLang="en-US" sz="800" b="1" dirty="0"/>
          </a:p>
        </p:txBody>
      </p:sp>
      <p:sp>
        <p:nvSpPr>
          <p:cNvPr id="37" name="流程图: 决策 36">
            <a:extLst>
              <a:ext uri="{FF2B5EF4-FFF2-40B4-BE49-F238E27FC236}">
                <a16:creationId xmlns:a16="http://schemas.microsoft.com/office/drawing/2014/main" id="{61E6336E-9F11-31F0-4DAD-DA18A6A0EDFA}"/>
              </a:ext>
            </a:extLst>
          </p:cNvPr>
          <p:cNvSpPr/>
          <p:nvPr/>
        </p:nvSpPr>
        <p:spPr>
          <a:xfrm>
            <a:off x="8450911" y="264933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38" name="流程图: 决策 37">
            <a:extLst>
              <a:ext uri="{FF2B5EF4-FFF2-40B4-BE49-F238E27FC236}">
                <a16:creationId xmlns:a16="http://schemas.microsoft.com/office/drawing/2014/main" id="{F00CC456-B75F-F619-2030-52F5CD95FD3A}"/>
              </a:ext>
            </a:extLst>
          </p:cNvPr>
          <p:cNvSpPr/>
          <p:nvPr/>
        </p:nvSpPr>
        <p:spPr>
          <a:xfrm>
            <a:off x="8047213" y="309687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39" name="流程图: 决策 38">
            <a:extLst>
              <a:ext uri="{FF2B5EF4-FFF2-40B4-BE49-F238E27FC236}">
                <a16:creationId xmlns:a16="http://schemas.microsoft.com/office/drawing/2014/main" id="{B49AE6B3-0D83-F59C-F67A-F2D647D41174}"/>
              </a:ext>
            </a:extLst>
          </p:cNvPr>
          <p:cNvSpPr/>
          <p:nvPr/>
        </p:nvSpPr>
        <p:spPr>
          <a:xfrm>
            <a:off x="7643515" y="35444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sp>
        <p:nvSpPr>
          <p:cNvPr id="40" name="流程图: 决策 39">
            <a:extLst>
              <a:ext uri="{FF2B5EF4-FFF2-40B4-BE49-F238E27FC236}">
                <a16:creationId xmlns:a16="http://schemas.microsoft.com/office/drawing/2014/main" id="{6957E12E-1D8C-560D-E64B-979728DF518D}"/>
              </a:ext>
            </a:extLst>
          </p:cNvPr>
          <p:cNvSpPr/>
          <p:nvPr/>
        </p:nvSpPr>
        <p:spPr>
          <a:xfrm>
            <a:off x="9258307" y="2649332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5</a:t>
            </a:r>
            <a:endParaRPr lang="zh-CN" altLang="en-US" sz="800" b="1" dirty="0"/>
          </a:p>
        </p:txBody>
      </p:sp>
      <p:sp>
        <p:nvSpPr>
          <p:cNvPr id="41" name="流程图: 决策 40">
            <a:extLst>
              <a:ext uri="{FF2B5EF4-FFF2-40B4-BE49-F238E27FC236}">
                <a16:creationId xmlns:a16="http://schemas.microsoft.com/office/drawing/2014/main" id="{E868E683-D3AE-2FCB-5AC1-AC85887FEFD9}"/>
              </a:ext>
            </a:extLst>
          </p:cNvPr>
          <p:cNvSpPr/>
          <p:nvPr/>
        </p:nvSpPr>
        <p:spPr>
          <a:xfrm>
            <a:off x="8854609" y="309687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4</a:t>
            </a:r>
            <a:endParaRPr lang="zh-CN" altLang="en-US" sz="800" b="1" dirty="0"/>
          </a:p>
        </p:txBody>
      </p:sp>
      <p:sp>
        <p:nvSpPr>
          <p:cNvPr id="42" name="流程图: 决策 41">
            <a:extLst>
              <a:ext uri="{FF2B5EF4-FFF2-40B4-BE49-F238E27FC236}">
                <a16:creationId xmlns:a16="http://schemas.microsoft.com/office/drawing/2014/main" id="{E1A876FD-8A73-7B1E-45EB-7D4B5C49C3AC}"/>
              </a:ext>
            </a:extLst>
          </p:cNvPr>
          <p:cNvSpPr/>
          <p:nvPr/>
        </p:nvSpPr>
        <p:spPr>
          <a:xfrm>
            <a:off x="8458207" y="35444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3</a:t>
            </a:r>
            <a:endParaRPr lang="zh-CN" altLang="en-US" sz="800" b="1" dirty="0"/>
          </a:p>
        </p:txBody>
      </p:sp>
      <p:sp>
        <p:nvSpPr>
          <p:cNvPr id="43" name="流程图: 决策 42">
            <a:extLst>
              <a:ext uri="{FF2B5EF4-FFF2-40B4-BE49-F238E27FC236}">
                <a16:creationId xmlns:a16="http://schemas.microsoft.com/office/drawing/2014/main" id="{55940171-BFEE-5FFA-0BF6-4181F778F50A}"/>
              </a:ext>
            </a:extLst>
          </p:cNvPr>
          <p:cNvSpPr/>
          <p:nvPr/>
        </p:nvSpPr>
        <p:spPr>
          <a:xfrm>
            <a:off x="9669301" y="3096874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5</a:t>
            </a:r>
            <a:endParaRPr lang="zh-CN" altLang="en-US" sz="800" b="1" dirty="0"/>
          </a:p>
        </p:txBody>
      </p:sp>
      <p:sp>
        <p:nvSpPr>
          <p:cNvPr id="44" name="流程图: 决策 43">
            <a:extLst>
              <a:ext uri="{FF2B5EF4-FFF2-40B4-BE49-F238E27FC236}">
                <a16:creationId xmlns:a16="http://schemas.microsoft.com/office/drawing/2014/main" id="{443C3918-79EB-640A-FCC6-59BEB99563A1}"/>
              </a:ext>
            </a:extLst>
          </p:cNvPr>
          <p:cNvSpPr/>
          <p:nvPr/>
        </p:nvSpPr>
        <p:spPr>
          <a:xfrm>
            <a:off x="9258307" y="35444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4</a:t>
            </a:r>
            <a:endParaRPr lang="zh-CN" altLang="en-US" sz="800" b="1" dirty="0"/>
          </a:p>
        </p:txBody>
      </p:sp>
      <p:sp>
        <p:nvSpPr>
          <p:cNvPr id="45" name="流程图: 决策 44">
            <a:extLst>
              <a:ext uri="{FF2B5EF4-FFF2-40B4-BE49-F238E27FC236}">
                <a16:creationId xmlns:a16="http://schemas.microsoft.com/office/drawing/2014/main" id="{8B2DBCDE-58AE-64B3-EF67-FB9FCF793E65}"/>
              </a:ext>
            </a:extLst>
          </p:cNvPr>
          <p:cNvSpPr/>
          <p:nvPr/>
        </p:nvSpPr>
        <p:spPr>
          <a:xfrm>
            <a:off x="10058408" y="3544416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5</a:t>
            </a:r>
            <a:endParaRPr lang="zh-CN" altLang="en-US" sz="8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C74EBD-8BE5-434A-F489-B20538E28A84}"/>
              </a:ext>
            </a:extLst>
          </p:cNvPr>
          <p:cNvSpPr txBox="1"/>
          <p:nvPr/>
        </p:nvSpPr>
        <p:spPr>
          <a:xfrm>
            <a:off x="6141397" y="1390639"/>
            <a:ext cx="5391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root</a:t>
            </a:r>
          </a:p>
          <a:p>
            <a:r>
              <a:rPr lang="en-US" altLang="zh-CN" dirty="0"/>
              <a:t>                                     5        1</a:t>
            </a:r>
          </a:p>
          <a:p>
            <a:r>
              <a:rPr lang="en-US" altLang="zh-CN" dirty="0"/>
              <a:t>                                                  </a:t>
            </a:r>
          </a:p>
          <a:p>
            <a:r>
              <a:rPr lang="en-US" altLang="zh-CN" dirty="0"/>
              <a:t>                             4                       2              </a:t>
            </a:r>
            <a:r>
              <a:rPr lang="en-US" altLang="zh-CN" b="1" dirty="0" err="1"/>
              <a:t>i</a:t>
            </a:r>
            <a:endParaRPr lang="en-US" altLang="zh-CN" b="1" dirty="0"/>
          </a:p>
          <a:p>
            <a:r>
              <a:rPr lang="en-US" altLang="zh-CN" dirty="0"/>
              <a:t>      </a:t>
            </a:r>
            <a:r>
              <a:rPr lang="en-US" altLang="zh-CN" b="1" dirty="0"/>
              <a:t> j                                                    </a:t>
            </a:r>
          </a:p>
          <a:p>
            <a:r>
              <a:rPr lang="en-US" altLang="zh-CN" dirty="0"/>
              <a:t>                      3                                    3</a:t>
            </a:r>
          </a:p>
          <a:p>
            <a:r>
              <a:rPr lang="en-US" altLang="zh-CN" dirty="0"/>
              <a:t>                 2                                                4</a:t>
            </a:r>
          </a:p>
          <a:p>
            <a:r>
              <a:rPr lang="en-US" altLang="zh-CN" dirty="0"/>
              <a:t>                                                                         5</a:t>
            </a:r>
          </a:p>
          <a:p>
            <a:r>
              <a:rPr lang="en-US" altLang="zh-CN" dirty="0"/>
              <a:t>          1                                                                </a:t>
            </a:r>
          </a:p>
          <a:p>
            <a:r>
              <a:rPr lang="en-US" altLang="zh-CN" dirty="0"/>
              <a:t>                                                                              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          </a:t>
            </a:r>
          </a:p>
          <a:p>
            <a:endParaRPr lang="en-US" altLang="zh-CN" dirty="0"/>
          </a:p>
          <a:p>
            <a:r>
              <a:rPr lang="en-US" altLang="zh-CN" dirty="0"/>
              <a:t>                 </a:t>
            </a:r>
          </a:p>
          <a:p>
            <a:r>
              <a:rPr lang="en-US" altLang="zh-CN" dirty="0"/>
              <a:t>               </a:t>
            </a:r>
          </a:p>
          <a:p>
            <a:r>
              <a:rPr lang="en-US" altLang="zh-CN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56249862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F80C397-A827-40F5-BCA5-9F5F2884C1A2}"/>
                  </a:ext>
                </a:extLst>
              </p:cNvPr>
              <p:cNvSpPr txBox="1"/>
              <p:nvPr/>
            </p:nvSpPr>
            <p:spPr>
              <a:xfrm>
                <a:off x="1005923" y="666018"/>
                <a:ext cx="9383218" cy="510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OPTIMAL-BST(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b,a,n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1 let m[1..n+1,0..n],w[1,n+1,0..n],and root[1..n,1..n]be new tables</a:t>
                </a: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2 for 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=1 to n+1</a:t>
                </a:r>
              </a:p>
              <a:p>
                <a:pPr marL="457200" marR="0" lvl="0" indent="-45720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AutoNum type="arabicPlain" startAt="3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  m[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,i-1]=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𝒊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457200" marR="0" lvl="0" indent="-45720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AutoNum type="arabicPlain" startAt="3"/>
                  <a:tabLst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w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[i,i-1]=</a:t>
                </a:r>
                <a:r>
                  <a:rPr kumimoji="0" lang="en-US" altLang="zh-CN" b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仿宋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𝒊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R="0" lvl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5 for l=1 to n</a:t>
                </a:r>
              </a:p>
              <a:p>
                <a:pPr marL="457200" marR="0" lvl="0" indent="-45720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AutoNum type="arabicPlain" startAt="6"/>
                  <a:tabLst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for 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=1 to n-l+1</a:t>
                </a:r>
              </a:p>
              <a:p>
                <a:pPr marL="457200" marR="0" lvl="0" indent="-45720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AutoNum type="arabicPlain" startAt="7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         j=i+l-1    </a:t>
                </a:r>
                <a:endParaRPr lang="en-US" altLang="zh-CN" b="1" dirty="0">
                  <a:solidFill>
                    <a:sysClr val="windowText" lastClr="00000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457200" marR="0" lvl="0" indent="-45720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AutoNum type="arabicPlain" startAt="8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        m[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i,j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]=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∞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w[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]=w[i,j-1]+</a:t>
                </a:r>
                <a:r>
                  <a:rPr kumimoji="0" lang="en-US" altLang="zh-CN" b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华文仿宋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+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𝒋</m:t>
                        </m:r>
                      </m:sub>
                    </m:sSub>
                  </m:oMath>
                </a14:m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for k=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to j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t=m[i,k-1]+m[k+1,j]+w[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if t&lt;m[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 m[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]=t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  root[</a:t>
                </a: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,j]=k</a:t>
                </a:r>
              </a:p>
              <a:p>
                <a:pPr marL="457200" lvl="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rabicPlain" startAt="8"/>
                  <a:defRPr/>
                </a:pPr>
                <a:r>
                  <a:rPr lang="en-US" altLang="zh-CN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Rerurn</a:t>
                </a:r>
                <a:r>
                  <a:rPr lang="en-US" altLang="zh-CN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m and root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 marR="0" lvl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F80C397-A827-40F5-BCA5-9F5F2884C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23" y="666018"/>
                <a:ext cx="9383218" cy="5104603"/>
              </a:xfrm>
              <a:prstGeom prst="rect">
                <a:avLst/>
              </a:prstGeom>
              <a:blipFill>
                <a:blip r:embed="rId3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9796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计算复杂性估计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50B94B8-9DAD-4890-956A-FFF170664CC0}"/>
                  </a:ext>
                </a:extLst>
              </p:cNvPr>
              <p:cNvSpPr txBox="1"/>
              <p:nvPr/>
            </p:nvSpPr>
            <p:spPr>
              <a:xfrm>
                <a:off x="859107" y="879949"/>
                <a:ext cx="9699356" cy="852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m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𝐢</m:t>
                          </m:r>
                          <m:r>
                            <a:rPr kumimoji="0" lang="en-US" altLang="zh-C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𝐣</m:t>
                          </m:r>
                        </m:e>
                      </m:d>
                      <m:r>
                        <a:rPr kumimoji="0" lang="en-US" altLang="zh-CN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type m:val="noBar"/>
                          <m:ctrlP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𝒎𝒊𝒏</m:t>
                          </m:r>
                        </m:num>
                        <m:den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≤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≤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</m:e>
                          </m:d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e>
                          </m:d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[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]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50B94B8-9DAD-4890-956A-FFF17066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07" y="879949"/>
                <a:ext cx="9699356" cy="852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E4C8C2C-8168-48DF-80E7-E18E525377C8}"/>
                  </a:ext>
                </a:extLst>
              </p:cNvPr>
              <p:cNvSpPr txBox="1"/>
              <p:nvPr/>
            </p:nvSpPr>
            <p:spPr>
              <a:xfrm>
                <a:off x="-1325165" y="1933886"/>
                <a:ext cx="86975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𝒎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𝟏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𝟎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𝒊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𝟏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,…,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𝒏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E4C8C2C-8168-48DF-80E7-E18E52537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165" y="1933886"/>
                <a:ext cx="86975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F80C397-A827-40F5-BCA5-9F5F2884C1A2}"/>
                  </a:ext>
                </a:extLst>
              </p:cNvPr>
              <p:cNvSpPr txBox="1"/>
              <p:nvPr/>
            </p:nvSpPr>
            <p:spPr>
              <a:xfrm>
                <a:off x="1054561" y="2597011"/>
                <a:ext cx="8697515" cy="2840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i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,j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的所有组合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)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种</a:t>
                </a:r>
                <a:endParaRPr lang="en-US" altLang="zh-CN" sz="2400" b="1" dirty="0">
                  <a:solidFill>
                    <a:sysClr val="windowText" lastClr="000000"/>
                  </a:solidFill>
                  <a:latin typeface="Cambria" panose="02040503050406030204" pitchFamily="18" charset="0"/>
                  <a:ea typeface="华文仿宋" panose="02010600040101010101" pitchFamily="2" charset="-122"/>
                  <a:cs typeface="Times New Roman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每种要对不同的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k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进行计算，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k=O(n)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每次计算为常数时间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Times New Roman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时间复杂性：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itchFamily="18" charset="0"/>
                      </a:rPr>
                      <m:t>𝑶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itchFamily="18" charset="0"/>
                      </a:rPr>
                      <m:t>)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空间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复杂性：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𝑺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𝑶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)</m:t>
                    </m:r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F80C397-A827-40F5-BCA5-9F5F2884C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61" y="2597011"/>
                <a:ext cx="8697515" cy="2840201"/>
              </a:xfrm>
              <a:prstGeom prst="rect">
                <a:avLst/>
              </a:prstGeom>
              <a:blipFill>
                <a:blip r:embed="rId5"/>
                <a:stretch>
                  <a:fillRect l="-1121" b="-4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6874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C:\Users\HP\Desktop\图片1.jpg">
            <a:extLst>
              <a:ext uri="{FF2B5EF4-FFF2-40B4-BE49-F238E27FC236}">
                <a16:creationId xmlns:a16="http://schemas.microsoft.com/office/drawing/2014/main" id="{A45E40B5-4306-46F6-8A14-34082566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0" b="23666"/>
          <a:stretch>
            <a:fillRect/>
          </a:stretch>
        </p:blipFill>
        <p:spPr bwMode="auto">
          <a:xfrm>
            <a:off x="0" y="0"/>
            <a:ext cx="12192000" cy="529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内容占位符 3">
            <a:extLst>
              <a:ext uri="{FF2B5EF4-FFF2-40B4-BE49-F238E27FC236}">
                <a16:creationId xmlns:a16="http://schemas.microsoft.com/office/drawing/2014/main" id="{C98F3902-B8C5-45FD-A9E0-A1D2F5ADB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826"/>
            <a:ext cx="121920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>
            <a:extLst>
              <a:ext uri="{FF2B5EF4-FFF2-40B4-BE49-F238E27FC236}">
                <a16:creationId xmlns:a16="http://schemas.microsoft.com/office/drawing/2014/main" id="{1A72FF85-7371-4661-A344-51730449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6" y="101601"/>
            <a:ext cx="31162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文本框 1">
            <a:extLst>
              <a:ext uri="{FF2B5EF4-FFF2-40B4-BE49-F238E27FC236}">
                <a16:creationId xmlns:a16="http://schemas.microsoft.com/office/drawing/2014/main" id="{8C21BFBD-962A-463E-8BD7-28CD1E6F6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060575"/>
            <a:ext cx="8064500" cy="118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solidFill>
                  <a:srgbClr val="00B0F0"/>
                </a:solidFill>
                <a:latin typeface="HGH7X_CNKI" panose="02000500000000000000" pitchFamily="2" charset="-122"/>
                <a:ea typeface="HGH7X_CNKI" panose="02000500000000000000" pitchFamily="2" charset="-122"/>
              </a:rPr>
              <a:t>Thank you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HGH7X_CNKI" panose="02000500000000000000" pitchFamily="2" charset="-122"/>
              <a:ea typeface="HGH7X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181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06F84C-5A20-11EC-9D6C-77DBBE1C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94" y="1138136"/>
            <a:ext cx="9279011" cy="52387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</a:t>
            </a:r>
            <a:r>
              <a:rPr lang="en-US" altLang="zh-CN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记录子问题：</a:t>
            </a:r>
            <a:endParaRPr lang="en-US" altLang="zh-CN" sz="2400" kern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69" y="1621424"/>
                <a:ext cx="9640910" cy="3288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步骤一：分析最优子结构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计算组合数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可以将原问题分解为求解两个子问题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，而子问题的求解又具有重叠性，因此要采用自底向上的方法，先计算出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然后再用公式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初值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……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依次计算其它各项的值并填表。当各个子问题的解被求出时，原问题得解。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4069" y="1621424"/>
                <a:ext cx="9640910" cy="3288272"/>
              </a:xfrm>
              <a:prstGeom prst="rect">
                <a:avLst/>
              </a:prstGeom>
              <a:blipFill>
                <a:blip r:embed="rId3"/>
                <a:stretch>
                  <a:fillRect l="-1012" t="-557" r="-949" b="-38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1802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248" y="1216795"/>
                <a:ext cx="9640910" cy="3124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步骤二：建立递归关系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根据公式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或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可以用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C[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][j](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=1,…,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n,j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=1,…,m)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来记录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即用一张表来记录重复子问题的结果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248" y="1216795"/>
                <a:ext cx="9640910" cy="3124766"/>
              </a:xfrm>
              <a:prstGeom prst="rect">
                <a:avLst/>
              </a:prstGeom>
              <a:blipFill>
                <a:blip r:embed="rId3"/>
                <a:stretch>
                  <a:fillRect l="-1012" t="-781" r="-949" b="-4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5789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16" y="938137"/>
                <a:ext cx="9903556" cy="2300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步骤三：计算最优值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如果求解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通过动态规划算法来记录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其中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：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结果</m:t>
                    </m:r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见表，如计算表中阴影部分第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，可以用第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与第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求和得到，即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516" y="938137"/>
                <a:ext cx="9903556" cy="2300758"/>
              </a:xfrm>
              <a:prstGeom prst="rect">
                <a:avLst/>
              </a:prstGeom>
              <a:blipFill>
                <a:blip r:embed="rId3"/>
                <a:stretch>
                  <a:fillRect l="-985" t="-1061" r="-431" b="-135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6A02A77-A951-D5B0-E4F0-15DA410A8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08154"/>
              </p:ext>
            </p:extLst>
          </p:nvPr>
        </p:nvGraphicFramePr>
        <p:xfrm>
          <a:off x="1633166" y="361910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2343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14177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3010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847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j=1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j=2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j=3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4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3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8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02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471418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56F4D0A-5469-7C83-FA8A-BA99C460DA80}"/>
              </a:ext>
            </a:extLst>
          </p:cNvPr>
          <p:cNvCxnSpPr/>
          <p:nvPr/>
        </p:nvCxnSpPr>
        <p:spPr>
          <a:xfrm>
            <a:off x="5077838" y="416343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119E936-E6A6-B655-757D-60DDAF0CF3FD}"/>
              </a:ext>
            </a:extLst>
          </p:cNvPr>
          <p:cNvCxnSpPr/>
          <p:nvPr/>
        </p:nvCxnSpPr>
        <p:spPr>
          <a:xfrm>
            <a:off x="6264613" y="416343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F8E571-A6FE-DF2E-EBE0-47D142ABB659}"/>
              </a:ext>
            </a:extLst>
          </p:cNvPr>
          <p:cNvCxnSpPr/>
          <p:nvPr/>
        </p:nvCxnSpPr>
        <p:spPr>
          <a:xfrm>
            <a:off x="7243863" y="416343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B7287A-B398-9AC7-A1DA-158B778CDAE0}"/>
              </a:ext>
            </a:extLst>
          </p:cNvPr>
          <p:cNvCxnSpPr/>
          <p:nvPr/>
        </p:nvCxnSpPr>
        <p:spPr>
          <a:xfrm>
            <a:off x="8430638" y="416343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52C7231-295C-020B-221C-52FE1DA9AF5B}"/>
              </a:ext>
            </a:extLst>
          </p:cNvPr>
          <p:cNvCxnSpPr/>
          <p:nvPr/>
        </p:nvCxnSpPr>
        <p:spPr>
          <a:xfrm>
            <a:off x="5103778" y="452984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27504D-BF55-8BCB-6448-BF5701E4C618}"/>
              </a:ext>
            </a:extLst>
          </p:cNvPr>
          <p:cNvCxnSpPr/>
          <p:nvPr/>
        </p:nvCxnSpPr>
        <p:spPr>
          <a:xfrm>
            <a:off x="6290553" y="452984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AE2D135-5154-2086-1F83-71D7AC1ACA30}"/>
              </a:ext>
            </a:extLst>
          </p:cNvPr>
          <p:cNvCxnSpPr/>
          <p:nvPr/>
        </p:nvCxnSpPr>
        <p:spPr>
          <a:xfrm>
            <a:off x="7133616" y="452984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B583998-18DA-21AF-552A-A148A121FB83}"/>
              </a:ext>
            </a:extLst>
          </p:cNvPr>
          <p:cNvCxnSpPr/>
          <p:nvPr/>
        </p:nvCxnSpPr>
        <p:spPr>
          <a:xfrm>
            <a:off x="8320391" y="452984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4B1E4DA-A515-701E-6583-FF7CCCD94F04}"/>
              </a:ext>
            </a:extLst>
          </p:cNvPr>
          <p:cNvCxnSpPr/>
          <p:nvPr/>
        </p:nvCxnSpPr>
        <p:spPr>
          <a:xfrm>
            <a:off x="5103778" y="4977319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B16B2B6-D04F-A115-26BB-6C9FE32EF5F4}"/>
              </a:ext>
            </a:extLst>
          </p:cNvPr>
          <p:cNvCxnSpPr/>
          <p:nvPr/>
        </p:nvCxnSpPr>
        <p:spPr>
          <a:xfrm>
            <a:off x="6290553" y="4977319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BDBAC38-B58C-E2F1-661E-29B9ED720C7B}"/>
              </a:ext>
            </a:extLst>
          </p:cNvPr>
          <p:cNvCxnSpPr/>
          <p:nvPr/>
        </p:nvCxnSpPr>
        <p:spPr>
          <a:xfrm>
            <a:off x="5103777" y="536642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99EC4E0-F490-E416-D1D3-48881841E9A1}"/>
              </a:ext>
            </a:extLst>
          </p:cNvPr>
          <p:cNvCxnSpPr/>
          <p:nvPr/>
        </p:nvCxnSpPr>
        <p:spPr>
          <a:xfrm>
            <a:off x="6290552" y="536642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2A55993-5ACF-5187-C8DC-BCEC3ACCE634}"/>
              </a:ext>
            </a:extLst>
          </p:cNvPr>
          <p:cNvCxnSpPr/>
          <p:nvPr/>
        </p:nvCxnSpPr>
        <p:spPr>
          <a:xfrm>
            <a:off x="7133616" y="496434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C61928A-9D8E-72A7-66C7-81CDEF226417}"/>
              </a:ext>
            </a:extLst>
          </p:cNvPr>
          <p:cNvCxnSpPr/>
          <p:nvPr/>
        </p:nvCxnSpPr>
        <p:spPr>
          <a:xfrm>
            <a:off x="8320391" y="496434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3FF7F25-54B2-DBF1-857D-65A295D9F427}"/>
              </a:ext>
            </a:extLst>
          </p:cNvPr>
          <p:cNvCxnSpPr/>
          <p:nvPr/>
        </p:nvCxnSpPr>
        <p:spPr>
          <a:xfrm>
            <a:off x="7133616" y="536642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8B41C6A-7881-059D-3BE1-C0FC24C1894A}"/>
              </a:ext>
            </a:extLst>
          </p:cNvPr>
          <p:cNvCxnSpPr/>
          <p:nvPr/>
        </p:nvCxnSpPr>
        <p:spPr>
          <a:xfrm>
            <a:off x="8320391" y="536642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851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228A9C-6FB9-9444-5345-5D6CD0AD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77" y="1014339"/>
            <a:ext cx="9903556" cy="47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步骤四：算法描述及分析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id="{3FC9482F-859D-C4C7-75A7-1DDE04674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877" y="881547"/>
                <a:ext cx="9903556" cy="6037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Int 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(int 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n,int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m)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{int C[n+1][m+1],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;//</a:t>
                </a:r>
                <a:r>
                  <a:rPr lang="zh-CN" altLang="en-US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为了简洁数组下表从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开始</a:t>
                </a:r>
                <a:endParaRPr lang="en-US" altLang="zh-CN" sz="2400" b="1" dirty="0"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for(j=1;j&lt;=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m;j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C[j][j]=1;               /*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=1*1*/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=1;j&lt;=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n;i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][j]=1;            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*1*/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=2;i&lt;=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n;i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for(j=2;j&lt;=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m;j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if(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&lt;j) 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][j]=0;                  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=0(j&gt;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)*/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else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][j]=C[i-1][j-1]+C[i-1][j];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return(C[n][m]);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id="{3FC9482F-859D-C4C7-75A7-1DDE04674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0877" y="881547"/>
                <a:ext cx="9903556" cy="6037487"/>
              </a:xfrm>
              <a:prstGeom prst="rect">
                <a:avLst/>
              </a:prstGeom>
              <a:blipFill>
                <a:blip r:embed="rId3"/>
                <a:stretch>
                  <a:fillRect l="-985" b="-1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772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228A9C-6FB9-9444-5345-5D6CD0AD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77" y="1014339"/>
            <a:ext cx="9903556" cy="47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步骤四：算法描述及分析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471827B6-FDB4-2141-50D8-E136A5859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222" y="2107558"/>
                <a:ext cx="9903556" cy="17140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相对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递归算法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的时间复杂度，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动态规划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算法解决该组合问题时，时间复杂度减少为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同时，递归可能重复计算子问题，而动态规划用填表技术避免重复计算，在表中第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行数据的值只取决于第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i-1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行的数据。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471827B6-FDB4-2141-50D8-E136A585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4222" y="2107558"/>
                <a:ext cx="9903556" cy="1714059"/>
              </a:xfrm>
              <a:prstGeom prst="rect">
                <a:avLst/>
              </a:prstGeom>
              <a:blipFill>
                <a:blip r:embed="rId3"/>
                <a:stretch>
                  <a:fillRect l="-985" r="-554" b="-78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6821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885" y="1787037"/>
            <a:ext cx="8229600" cy="27615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输入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：起点集合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{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...,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} 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终点集合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{T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... , 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中间结点集，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边集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E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，对于任意边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e 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有长度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输出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：一条从起点到终点的最短路径</a:t>
            </a:r>
          </a:p>
        </p:txBody>
      </p:sp>
    </p:spTree>
    <p:extLst>
      <p:ext uri="{BB962C8B-B14F-4D97-AF65-F5344CB8AC3E}">
        <p14:creationId xmlns:p14="http://schemas.microsoft.com/office/powerpoint/2010/main" val="14625238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415FD6F0-9476-4F7B-BE2B-55901E7E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36" y="1372699"/>
            <a:ext cx="67310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3555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0886A721-5C49-4276-A9FA-C75517E9D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8027" y="882427"/>
                <a:ext cx="7056784" cy="2946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蛮力算法</a:t>
                </a:r>
              </a:p>
              <a:p>
                <a:pPr>
                  <a:lnSpc>
                    <a:spcPct val="150000"/>
                  </a:lnSpc>
                  <a:buClr>
                    <a:srgbClr val="6666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考察每一条从某个起点到某个终点的路径，计算长度，从其中找出最短路径</a:t>
                </a:r>
                <a:endParaRPr lang="en-US" altLang="zh-CN" sz="2400" kern="0" dirty="0">
                  <a:solidFill>
                    <a:srgbClr val="00206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6666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在上述实例中，如果网络的层数为</a:t>
                </a: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，那么路径条数将接近于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altLang="zh-CN" sz="2400" kern="0" dirty="0">
                  <a:solidFill>
                    <a:srgbClr val="00206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0886A721-5C49-4276-A9FA-C75517E9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8027" y="882427"/>
                <a:ext cx="7056784" cy="2946623"/>
              </a:xfrm>
              <a:prstGeom prst="rect">
                <a:avLst/>
              </a:prstGeom>
              <a:blipFill>
                <a:blip r:embed="rId3"/>
                <a:stretch>
                  <a:fillRect l="-1383" t="-2070" b="-8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94" y="3829050"/>
            <a:ext cx="9279011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动态规划算法：多阶段决策过程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每步求解的问题是后面阶段求解问题的子问题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每步决策将依赖于以前步骤的决策结果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57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8999EE-F80A-4A25-BC42-F9B8BAA4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98" y="1484221"/>
            <a:ext cx="6273348" cy="41753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50DED6-7D12-4E83-97EF-8635D4E4E4DE}"/>
              </a:ext>
            </a:extLst>
          </p:cNvPr>
          <p:cNvSpPr txBox="1"/>
          <p:nvPr/>
        </p:nvSpPr>
        <p:spPr>
          <a:xfrm>
            <a:off x="852940" y="5659528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89CD6F-B9C4-4110-936A-EC65781D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45" y="2248540"/>
            <a:ext cx="2999881" cy="1851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DE7F38-CC81-4D89-A7B1-7E2CEABB1295}"/>
              </a:ext>
            </a:extLst>
          </p:cNvPr>
          <p:cNvSpPr txBox="1"/>
          <p:nvPr/>
        </p:nvSpPr>
        <p:spPr>
          <a:xfrm>
            <a:off x="6987951" y="1600654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后边界不变，前边界前移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7A8BAB-72B3-4D3B-8502-53BCF91AC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06" y="4193155"/>
            <a:ext cx="3197357" cy="14449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3FC4A3-1003-4BED-93BB-1686B1503DE9}"/>
              </a:ext>
            </a:extLst>
          </p:cNvPr>
          <p:cNvSpPr txBox="1"/>
          <p:nvPr/>
        </p:nvSpPr>
        <p:spPr>
          <a:xfrm>
            <a:off x="7428906" y="5729478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优化函数之间存在依赖关系  </a:t>
            </a:r>
          </a:p>
        </p:txBody>
      </p:sp>
    </p:spTree>
    <p:extLst>
      <p:ext uri="{BB962C8B-B14F-4D97-AF65-F5344CB8AC3E}">
        <p14:creationId xmlns:p14="http://schemas.microsoft.com/office/powerpoint/2010/main" val="3254899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四、</a:t>
              </a:r>
              <a:r>
                <a:rPr lang="en-US" altLang="zh-CN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0-1</a:t>
              </a: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416584" y="5132497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五、最优二叉检索树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—why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86A721-5C49-4276-A9FA-C75517E9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1182465"/>
            <a:ext cx="7056784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分治技术的问题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子问题是相互独立的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如果子问题不是相互独立的，分治算法将重复计算公共子问题，效率很低 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3686175"/>
            <a:ext cx="9279011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优化问题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给定一组约束条件和一个代价函数，在解空间中搜索具有最小或最大代价的有化解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很多优化问题可分为多个子问题，子问题相互关联，子问题的解被重复使用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26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—what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844" y="4613836"/>
            <a:ext cx="7848600" cy="154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适用范围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一类优化问题：可分为多个相关子问题，子问题的解被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重复使用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00C6A-0AA4-4209-9FBC-5ADAF153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844" y="1263478"/>
            <a:ext cx="7848600" cy="320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动态规划的特点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把原始问题划分为一系列子问题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求解每个子问题仅一次，并将其结果保存在一个表中，    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以后用到时直接存取，不重复计算，节省计算时间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</a:t>
            </a:r>
            <a:endParaRPr lang="en-US" altLang="zh-CN" sz="2400" b="1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然后用估计和的方法来求解</a:t>
            </a:r>
            <a:endParaRPr lang="en-US" altLang="zh-CN" sz="2400" b="1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07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—How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2A6D2-158E-46F9-8911-BC7C26AF8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1182465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使用动态规划的条件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96B4F51-3EB6-4A55-8CA5-C36C24F7A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350" y="1779242"/>
            <a:ext cx="7848600" cy="320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优化子结构</a:t>
            </a:r>
            <a:endParaRPr lang="en-US" altLang="zh-CN" sz="2400" b="1" dirty="0">
              <a:solidFill>
                <a:srgbClr val="00206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当一个问题的优化解包含了子问题的优化解时，我们说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这个问题具有优化子结构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缩小子问题的集合，只需那些优化问题中包含的子问题，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降低实现复杂性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优化子结构使得我们能自上而下地完成求解过程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92AF64A-6845-49CF-B5B8-8F4E31E37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350" y="5179982"/>
            <a:ext cx="7848600" cy="99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重叠子问题</a:t>
            </a:r>
            <a:endParaRPr lang="en-US" altLang="zh-CN" sz="2400" b="1" dirty="0">
              <a:solidFill>
                <a:srgbClr val="00206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在问题的求解过程中，很多子问题的解将被多次使用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21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动态规划算法的设计步骤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80" y="1319637"/>
            <a:ext cx="7848600" cy="2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分析优化解的结构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递归地定义最优解的代价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自底向上地计算优化解的代价并保存之，并获取构造最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优解的信息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根据构造最优解的信息构造优化解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448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四、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0-1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352922" y="5121311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五、最优二叉检索树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3923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矩阵乘法问题的定义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A2790CDA-4BBD-455B-89B7-A2F963B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3" y="1228725"/>
            <a:ext cx="7993063" cy="11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输入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：设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, … ,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为矩阵序列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输出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：向量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 ×…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的最小代价方法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007C1C8D-20B3-48A9-8983-A871ECA4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2645584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矩阵乘法的代价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复杂性：乘法的次数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3429000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若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p×q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矩阵，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q×r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矩阵，则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A×B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的代价是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O(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pqr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92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A2790CDA-4BBD-455B-89B7-A2F963B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1300163"/>
            <a:ext cx="7993063" cy="114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矩阵乘法满足结合律 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计算一个矩阵链的乘法可有多种方法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2738458"/>
            <a:ext cx="7993063" cy="227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例如：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=(A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)))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=((A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)×(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                       …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 =(((A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74321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2052658"/>
            <a:ext cx="9017000" cy="280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例如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10×100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100×5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5×50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乘法次序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10×100×5+10×5×50 = 7500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): 10×100×50+100×5×50=75000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第一种次序计算次数最少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.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12032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▪矩阵链乘法的代价与计算顺序的关系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4" y="5147641"/>
            <a:ext cx="7993063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结论：不同计算顺序有不同的代价</a:t>
            </a:r>
            <a:endParaRPr lang="en-US" altLang="zh-CN" sz="2800" b="1" dirty="0">
              <a:solidFill>
                <a:srgbClr val="00B0F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417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1120326"/>
            <a:ext cx="7993063" cy="168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▪矩阵链乘法优化问题的解空间</a:t>
            </a:r>
            <a:endParaRPr lang="en-US" altLang="zh-CN" sz="24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设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p(n)=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计算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个矩阵乘积的方法数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—p(n)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的递归方程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2947360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×…×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… ×A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3">
                <a:extLst>
                  <a:ext uri="{FF2B5EF4-FFF2-40B4-BE49-F238E27FC236}">
                    <a16:creationId xmlns:a16="http://schemas.microsoft.com/office/drawing/2014/main" id="{9260530C-27D5-4BAF-9C68-B75A303E7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7124" y="3624925"/>
                <a:ext cx="7993063" cy="235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P(n)=1                                           if n=1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𝒌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𝒌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𝒌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if n&gt;1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P(n)=C(n-1)=Catalan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数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den>
                    </m:f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b="1" dirty="0">
                  <a:solidFill>
                    <a:srgbClr val="00B0F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                                         =</a:t>
                </a:r>
                <a:r>
                  <a:rPr lang="el-GR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Ω</a:t>
                </a:r>
                <a:r>
                  <a:rPr lang="en-US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𝟒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/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6" name="Text Box 13">
                <a:extLst>
                  <a:ext uri="{FF2B5EF4-FFF2-40B4-BE49-F238E27FC236}">
                    <a16:creationId xmlns:a16="http://schemas.microsoft.com/office/drawing/2014/main" id="{9260530C-27D5-4BAF-9C68-B75A303E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124" y="3624925"/>
                <a:ext cx="7993063" cy="2355325"/>
              </a:xfrm>
              <a:prstGeom prst="rect">
                <a:avLst/>
              </a:prstGeom>
              <a:blipFill>
                <a:blip r:embed="rId3"/>
                <a:stretch>
                  <a:fillRect l="-1220" t="-7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3">
            <a:extLst>
              <a:ext uri="{FF2B5EF4-FFF2-40B4-BE49-F238E27FC236}">
                <a16:creationId xmlns:a16="http://schemas.microsoft.com/office/drawing/2014/main" id="{5E069EBA-C704-4E75-A631-62955B02A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4" y="4019643"/>
            <a:ext cx="4949825" cy="10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如此之大的解空间是无法用枚举方法求出最优解的！</a:t>
            </a:r>
            <a:endParaRPr lang="en-US" altLang="zh-CN" sz="28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491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90991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下面开始设计求解矩阵链乘法问题的动态规划算法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394" y="1889474"/>
            <a:ext cx="7993063" cy="226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分析优化解的结构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递归地定义最优解的代价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自底向上地计算优化解的代价保存之，并获取构造最优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解的信息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根据构造最优解的信息构造优化解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82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857340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分治算法与动态规划算法的区别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179" y="1344403"/>
            <a:ext cx="9096946" cy="73422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动态规划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分治算法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相似都是通过组合子问题的解来求解原问题。</a:t>
            </a:r>
            <a:endParaRPr lang="zh-CN" altLang="en-US" sz="2400" kern="0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5B9922-3861-D15D-77A1-1A76DC494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761" y="1942532"/>
            <a:ext cx="9858901" cy="17446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分治算法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采用自顶向下将问题划分为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互不相交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问题，递归的求解子问题，再将它们的解组合起来，求出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原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问题的解。但当问题规模较大且不相互独立的时候，分解得到的子问题太多，且被重复计算，时间复杂度为</a:t>
            </a: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的指数时间。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761" y="4844399"/>
            <a:ext cx="7472887" cy="17446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动态规划算法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采用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自底向上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地递推方式求解，应用于子问题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重叠 </a:t>
            </a:r>
            <a:endParaRPr lang="en-US" altLang="zh-CN" sz="24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情况，即不同的子问题具有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公共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子子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943" y="1976915"/>
            <a:ext cx="7993063" cy="139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两个记号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i+1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… × 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—cost(A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的代价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分析优化解的结构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942" y="3575509"/>
            <a:ext cx="7993063" cy="227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优化解的结构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若计算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的优化顺序在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处断开矩阵链，即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1~n=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，则在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优化顺序中，对应于子问题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1~k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的解必须是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的优化解，对应于子问题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的解必须是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的优化解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8CFCB628-732C-478F-86A5-D8D65FD0E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175" y="2606918"/>
            <a:ext cx="5802069" cy="1093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具有优化子结构；</a:t>
            </a:r>
            <a:endParaRPr lang="en-US" altLang="zh-CN" sz="2800" b="1" dirty="0"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问题的优化解包括子问题的优化解</a:t>
            </a:r>
            <a:endParaRPr lang="en-US" altLang="zh-CN" sz="28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29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456" y="1771651"/>
            <a:ext cx="2672007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子问题重叠性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732252-75F5-497D-821C-2B3FE9057A9E}"/>
              </a:ext>
            </a:extLst>
          </p:cNvPr>
          <p:cNvSpPr txBox="1"/>
          <p:nvPr/>
        </p:nvSpPr>
        <p:spPr>
          <a:xfrm>
            <a:off x="1440807" y="2599902"/>
            <a:ext cx="973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)×(A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)    (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)×(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       (A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 (A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 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82AF6C4-8C3F-4BA8-9203-740845084C5A}"/>
              </a:ext>
            </a:extLst>
          </p:cNvPr>
          <p:cNvCxnSpPr>
            <a:stCxn id="7" idx="1"/>
          </p:cNvCxnSpPr>
          <p:nvPr/>
        </p:nvCxnSpPr>
        <p:spPr>
          <a:xfrm flipH="1">
            <a:off x="3580911" y="2025118"/>
            <a:ext cx="876545" cy="43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F190B15-B85C-4903-AED9-DE7E7F768713}"/>
              </a:ext>
            </a:extLst>
          </p:cNvPr>
          <p:cNvCxnSpPr>
            <a:stCxn id="7" idx="2"/>
          </p:cNvCxnSpPr>
          <p:nvPr/>
        </p:nvCxnSpPr>
        <p:spPr>
          <a:xfrm flipH="1">
            <a:off x="5793459" y="2278585"/>
            <a:ext cx="1" cy="3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E17EE52-A789-4D14-B251-ABAEA7D170D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29463" y="2025118"/>
            <a:ext cx="1006747" cy="5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D716AE1-B2BB-4452-B432-C9CF48B42E7F}"/>
              </a:ext>
            </a:extLst>
          </p:cNvPr>
          <p:cNvSpPr txBox="1"/>
          <p:nvPr/>
        </p:nvSpPr>
        <p:spPr>
          <a:xfrm>
            <a:off x="1856854" y="3658985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E722016-7CA8-4854-927F-6E62FEAB6447}"/>
              </a:ext>
            </a:extLst>
          </p:cNvPr>
          <p:cNvCxnSpPr/>
          <p:nvPr/>
        </p:nvCxnSpPr>
        <p:spPr>
          <a:xfrm flipH="1">
            <a:off x="2586038" y="3061567"/>
            <a:ext cx="442912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AEE4517-624C-4364-A2CA-1EEBB3CA44F4}"/>
              </a:ext>
            </a:extLst>
          </p:cNvPr>
          <p:cNvCxnSpPr/>
          <p:nvPr/>
        </p:nvCxnSpPr>
        <p:spPr>
          <a:xfrm>
            <a:off x="3471863" y="3061567"/>
            <a:ext cx="385762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6636166-A6B7-4C89-BAD4-F104925C4150}"/>
              </a:ext>
            </a:extLst>
          </p:cNvPr>
          <p:cNvSpPr txBox="1"/>
          <p:nvPr/>
        </p:nvSpPr>
        <p:spPr>
          <a:xfrm>
            <a:off x="4791225" y="3636351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0CD9A1-219E-44B0-832F-7A3CC9A7E5E3}"/>
              </a:ext>
            </a:extLst>
          </p:cNvPr>
          <p:cNvSpPr txBox="1"/>
          <p:nvPr/>
        </p:nvSpPr>
        <p:spPr>
          <a:xfrm>
            <a:off x="7820696" y="3636350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B93D704-3847-4FF4-AF46-7CCB226C73B0}"/>
              </a:ext>
            </a:extLst>
          </p:cNvPr>
          <p:cNvCxnSpPr/>
          <p:nvPr/>
        </p:nvCxnSpPr>
        <p:spPr>
          <a:xfrm>
            <a:off x="5329238" y="2921219"/>
            <a:ext cx="0" cy="71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B1BB9B7-7342-47FF-8CE2-470202231322}"/>
              </a:ext>
            </a:extLst>
          </p:cNvPr>
          <p:cNvCxnSpPr/>
          <p:nvPr/>
        </p:nvCxnSpPr>
        <p:spPr>
          <a:xfrm>
            <a:off x="6872288" y="3061567"/>
            <a:ext cx="0" cy="57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523A44E-7B79-4BAA-85F2-DD446F2A511B}"/>
              </a:ext>
            </a:extLst>
          </p:cNvPr>
          <p:cNvCxnSpPr/>
          <p:nvPr/>
        </p:nvCxnSpPr>
        <p:spPr>
          <a:xfrm flipH="1">
            <a:off x="8601075" y="3061567"/>
            <a:ext cx="257175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1" name="直接箭头连接符 10240">
            <a:extLst>
              <a:ext uri="{FF2B5EF4-FFF2-40B4-BE49-F238E27FC236}">
                <a16:creationId xmlns:a16="http://schemas.microsoft.com/office/drawing/2014/main" id="{B8096ADF-AE39-465F-9F63-E34B215AEA11}"/>
              </a:ext>
            </a:extLst>
          </p:cNvPr>
          <p:cNvCxnSpPr/>
          <p:nvPr/>
        </p:nvCxnSpPr>
        <p:spPr>
          <a:xfrm>
            <a:off x="9292309" y="3050250"/>
            <a:ext cx="514351" cy="74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5E6F02E-CCC7-4F93-BA2D-19099EA440A0}"/>
              </a:ext>
            </a:extLst>
          </p:cNvPr>
          <p:cNvSpPr txBox="1"/>
          <p:nvPr/>
        </p:nvSpPr>
        <p:spPr>
          <a:xfrm>
            <a:off x="4607818" y="4487235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具有子问题重叠性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967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6" y="1751227"/>
            <a:ext cx="7993063" cy="18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假设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—m[1,n]=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…A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…A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是优化解（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实际上是不可预知）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递归地定义最优解的代价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5" y="3575509"/>
            <a:ext cx="7993063" cy="138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代价方程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=0</a:t>
            </a: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79C87863-074C-4D05-AD42-0389B2D2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5" y="4956593"/>
            <a:ext cx="7993063" cy="1381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考虑到所有的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k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，优化解的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代价方程为：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]=0                                                                       if 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=j</a:t>
            </a: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    if 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&lt;j</a:t>
            </a:r>
          </a:p>
        </p:txBody>
      </p:sp>
    </p:spTree>
    <p:extLst>
      <p:ext uri="{BB962C8B-B14F-4D97-AF65-F5344CB8AC3E}">
        <p14:creationId xmlns:p14="http://schemas.microsoft.com/office/powerpoint/2010/main" val="1681064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527" y="1771651"/>
            <a:ext cx="5864961" cy="5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A610A9D-4602-4556-BE4E-5955150FE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自底向上计算优化解的代价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C7BA6EB6-340F-4AC3-90DC-7FA36E48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564" y="2352096"/>
            <a:ext cx="1282176" cy="5035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589B7DCA-B995-4429-B403-85B6E70CC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430" y="4942003"/>
                <a:ext cx="5864961" cy="1080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m[2,4]=min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</m:e>
                            </m:d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[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𝟑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]</m:t>
                            </m:r>
                          </m:e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𝟑</m:t>
                                </m:r>
                              </m:e>
                            </m:d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[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589B7DCA-B995-4429-B403-85B6E70C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430" y="4942003"/>
                <a:ext cx="5864961" cy="1080937"/>
              </a:xfrm>
              <a:prstGeom prst="rect">
                <a:avLst/>
              </a:prstGeom>
              <a:blipFill>
                <a:blip r:embed="rId3"/>
                <a:stretch>
                  <a:fillRect l="-1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3">
            <a:extLst>
              <a:ext uri="{FF2B5EF4-FFF2-40B4-BE49-F238E27FC236}">
                <a16:creationId xmlns:a16="http://schemas.microsoft.com/office/drawing/2014/main" id="{2F989EBD-795D-44B4-8D9C-6321DD6D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561" y="2378603"/>
            <a:ext cx="4076700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m[1,1] m[1,2] m[1,3] m[1,4]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C2FC3DC7-8E19-47A0-8779-7F391686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468" y="3007456"/>
            <a:ext cx="4418272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m[2,2] m[2,3] m[2,4]   m[2,5] 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8C559D6-0AC6-4C2C-BF44-65C002D0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911" y="3657405"/>
            <a:ext cx="3406829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m[3,3] m[3,4]   m[3,5]  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E62B4B5-8034-496E-9CC4-57914D451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819" y="4255516"/>
            <a:ext cx="2379922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m[4,4]   m[4,5]   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FFC5F8D-FC97-4AE7-8530-9E2400DB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57" y="4878147"/>
            <a:ext cx="1158383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m[5,5]   </a:t>
            </a:r>
          </a:p>
        </p:txBody>
      </p:sp>
    </p:spTree>
    <p:extLst>
      <p:ext uri="{BB962C8B-B14F-4D97-AF65-F5344CB8AC3E}">
        <p14:creationId xmlns:p14="http://schemas.microsoft.com/office/powerpoint/2010/main" val="8369751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023" y="884000"/>
            <a:ext cx="5864961" cy="5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C7BA6EB6-340F-4AC3-90DC-7FA36E48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839" y="1957908"/>
            <a:ext cx="1282176" cy="5035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m[1,5]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2F989EBD-795D-44B4-8D9C-6321DD6D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836" y="1984415"/>
            <a:ext cx="1026907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m[1,1]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C2FC3DC7-8E19-47A0-8779-7F391686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743" y="2613268"/>
            <a:ext cx="1026907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m[2,2] 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8C559D6-0AC6-4C2C-BF44-65C002D0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187" y="3263217"/>
            <a:ext cx="1026908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m[3,3]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E62B4B5-8034-496E-9CC4-57914D451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094" y="3861328"/>
            <a:ext cx="1097745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m[4,4]   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FFC5F8D-FC97-4AE7-8530-9E2400DB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632" y="4483959"/>
            <a:ext cx="1158383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m[5,5] 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B5D034-6983-47A0-8BD0-BE8600F444F7}"/>
              </a:ext>
            </a:extLst>
          </p:cNvPr>
          <p:cNvSpPr txBox="1"/>
          <p:nvPr/>
        </p:nvSpPr>
        <p:spPr>
          <a:xfrm>
            <a:off x="6228735" y="3821861"/>
            <a:ext cx="115838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m[4,5]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4AC3AF-2CFF-4E0A-BEBE-B9BC21C6B220}"/>
              </a:ext>
            </a:extLst>
          </p:cNvPr>
          <p:cNvSpPr txBox="1"/>
          <p:nvPr/>
        </p:nvSpPr>
        <p:spPr>
          <a:xfrm>
            <a:off x="3030742" y="1978843"/>
            <a:ext cx="1026907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m[1,2]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CE4A3B-BC35-4574-A000-896E325F6D3F}"/>
              </a:ext>
            </a:extLst>
          </p:cNvPr>
          <p:cNvSpPr txBox="1"/>
          <p:nvPr/>
        </p:nvSpPr>
        <p:spPr>
          <a:xfrm>
            <a:off x="4057649" y="2659263"/>
            <a:ext cx="1097745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m[2,3]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ED9690-6EAF-48D1-89AB-4A624951B96B}"/>
              </a:ext>
            </a:extLst>
          </p:cNvPr>
          <p:cNvSpPr txBox="1"/>
          <p:nvPr/>
        </p:nvSpPr>
        <p:spPr>
          <a:xfrm>
            <a:off x="5039690" y="3302992"/>
            <a:ext cx="11271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m[3,4] 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B79F8A-D576-4054-B0E8-094683C1B77A}"/>
              </a:ext>
            </a:extLst>
          </p:cNvPr>
          <p:cNvSpPr txBox="1"/>
          <p:nvPr/>
        </p:nvSpPr>
        <p:spPr>
          <a:xfrm>
            <a:off x="4042187" y="1931326"/>
            <a:ext cx="1097745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m[1,3] 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16A1A3-CDEB-4A83-B8AE-929B54C8ACA8}"/>
              </a:ext>
            </a:extLst>
          </p:cNvPr>
          <p:cNvSpPr txBox="1"/>
          <p:nvPr/>
        </p:nvSpPr>
        <p:spPr>
          <a:xfrm>
            <a:off x="5139932" y="2643508"/>
            <a:ext cx="115838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m[2,4] 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941F83-C9BE-4566-A088-F822D84E3E60}"/>
              </a:ext>
            </a:extLst>
          </p:cNvPr>
          <p:cNvSpPr txBox="1"/>
          <p:nvPr/>
        </p:nvSpPr>
        <p:spPr>
          <a:xfrm>
            <a:off x="6217909" y="3315327"/>
            <a:ext cx="1231106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m[3,5] 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294E1F-2874-4B71-B69C-CA3D5C18EBD1}"/>
              </a:ext>
            </a:extLst>
          </p:cNvPr>
          <p:cNvSpPr txBox="1"/>
          <p:nvPr/>
        </p:nvSpPr>
        <p:spPr>
          <a:xfrm>
            <a:off x="5069093" y="1918430"/>
            <a:ext cx="1026907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m[1,4] 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BB1AA84-7CBC-4580-A1F3-4DF7A6C31CBB}"/>
              </a:ext>
            </a:extLst>
          </p:cNvPr>
          <p:cNvSpPr txBox="1"/>
          <p:nvPr/>
        </p:nvSpPr>
        <p:spPr>
          <a:xfrm>
            <a:off x="6294147" y="2661564"/>
            <a:ext cx="1154868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m[2,5] </a:t>
            </a:r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3F21A8-D5D3-4233-8F70-C9C34F047E24}"/>
              </a:ext>
            </a:extLst>
          </p:cNvPr>
          <p:cNvCxnSpPr/>
          <p:nvPr/>
        </p:nvCxnSpPr>
        <p:spPr>
          <a:xfrm>
            <a:off x="1814023" y="1814513"/>
            <a:ext cx="5972665" cy="358616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EBBFEC4-CE4C-45BA-855F-D1C7DB07CB64}"/>
              </a:ext>
            </a:extLst>
          </p:cNvPr>
          <p:cNvCxnSpPr/>
          <p:nvPr/>
        </p:nvCxnSpPr>
        <p:spPr>
          <a:xfrm>
            <a:off x="2892672" y="1607557"/>
            <a:ext cx="4786312" cy="321468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CD7D3EA-DA4C-44F6-BDF4-6ACE35203E0B}"/>
              </a:ext>
            </a:extLst>
          </p:cNvPr>
          <p:cNvCxnSpPr/>
          <p:nvPr/>
        </p:nvCxnSpPr>
        <p:spPr>
          <a:xfrm>
            <a:off x="4171950" y="1457325"/>
            <a:ext cx="3804551" cy="26513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4F6125F-6788-4B18-B4A8-931360C10514}"/>
              </a:ext>
            </a:extLst>
          </p:cNvPr>
          <p:cNvCxnSpPr/>
          <p:nvPr/>
        </p:nvCxnSpPr>
        <p:spPr>
          <a:xfrm>
            <a:off x="5155394" y="1484207"/>
            <a:ext cx="2661660" cy="195509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06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985" y="1724957"/>
            <a:ext cx="837133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Mstrix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-Chain-Order(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   </a:t>
            </a: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n=length(p)-1;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2.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=1 TO n DO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3.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]=0;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4.  FOR l=2 TO n DO         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l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对角线*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5.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=1 TO n-l+1 DO                </a:t>
            </a:r>
            <a:endParaRPr lang="zh-CN" altLang="en-US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6.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j=i+l-1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         </a:t>
            </a:r>
            <a:r>
              <a:rPr lang="zh-CN" altLang="en-US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7.            m[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</a:t>
            </a: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Symbol" pitchFamily="18" charset="2"/>
              </a:rPr>
              <a:t>∞;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8.    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TO j-1 DO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m[</a:t>
            </a:r>
            <a:r>
              <a:rPr lang="en-US" altLang="zh-CN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i,j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]*/</a:t>
            </a:r>
            <a:endParaRPr lang="en-US" altLang="zh-CN" sz="2000" b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9. 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q=m[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i,k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+m[k+1,j]+p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10.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IF q&lt;m[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 THEN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]=q;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11.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Return m.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伪码描述</a:t>
            </a:r>
          </a:p>
        </p:txBody>
      </p:sp>
    </p:spTree>
    <p:extLst>
      <p:ext uri="{BB962C8B-B14F-4D97-AF65-F5344CB8AC3E}">
        <p14:creationId xmlns:p14="http://schemas.microsoft.com/office/powerpoint/2010/main" val="55716371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985" y="1571069"/>
            <a:ext cx="934289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Mstrix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-Chain-Order(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   </a:t>
            </a: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n=length(p)-1;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2.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=1 TO n DO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3.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]=0;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4.  FOR l=2 TO n DO         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l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对角线*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5.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=1 TO n-l+1 DO                </a:t>
            </a:r>
            <a:endParaRPr lang="zh-CN" altLang="en-US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6.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j=i+l-1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         </a:t>
            </a:r>
            <a:r>
              <a:rPr lang="zh-CN" altLang="en-US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7.            m[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</a:t>
            </a: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Symbol" pitchFamily="18" charset="2"/>
              </a:rPr>
              <a:t>∞;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8.     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TO j-1 DO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m[</a:t>
            </a:r>
            <a:r>
              <a:rPr lang="en-US" altLang="zh-CN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i,j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]*/</a:t>
            </a:r>
            <a:endParaRPr lang="en-US" altLang="zh-CN" sz="2000" b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9.   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q=m[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i,k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+m[k+1,j]+p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10.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IF q&lt;m[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 THEN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]=q;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11.     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s[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]=k;                             /s[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记录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i+1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…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的最优划分处在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与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k+1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之间</a:t>
            </a:r>
            <a:endParaRPr lang="en-US" altLang="zh-CN" sz="2000" b="1" i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12.  Return m and s.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获取构造最优解的信息</a:t>
            </a:r>
          </a:p>
        </p:txBody>
      </p:sp>
    </p:spTree>
    <p:extLst>
      <p:ext uri="{BB962C8B-B14F-4D97-AF65-F5344CB8AC3E}">
        <p14:creationId xmlns:p14="http://schemas.microsoft.com/office/powerpoint/2010/main" val="166234812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826" y="1332827"/>
            <a:ext cx="934289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Print-Option-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s,i,j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</a:t>
            </a:r>
            <a:r>
              <a:rPr lang="en-US" altLang="zh-CN" sz="2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IF j=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</a:t>
            </a:r>
            <a:endParaRPr lang="en-US" altLang="zh-CN" sz="24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THEN 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Print”A”i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;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ELSE Print”(”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Print-Optimal-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s,i,s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])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Print-Optimal-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s,s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],j)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    Print “)”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979" y="905239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构造最优解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6C5D13-42AF-49C8-A19F-ECF49C088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410" y="3954836"/>
            <a:ext cx="6731575" cy="120032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Ai…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Aj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的最优解划分处；</a:t>
            </a:r>
            <a:endParaRPr lang="en-US" altLang="zh-CN" sz="2400" b="1" dirty="0"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i,s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Ai…As[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的最优划分处；</a:t>
            </a:r>
            <a:endParaRPr lang="en-US" altLang="zh-CN" sz="2400" b="1" dirty="0"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]+1]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]….A[j]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的最优划分处</a:t>
            </a:r>
            <a:r>
              <a:rPr lang="zh-CN" altLang="en-US" sz="2400" b="1" dirty="0">
                <a:solidFill>
                  <a:srgbClr val="00B0F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。</a:t>
            </a:r>
            <a:endParaRPr lang="en-US" altLang="zh-CN" sz="2400" b="1" dirty="0">
              <a:solidFill>
                <a:srgbClr val="00B0F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AA2C6F2-508D-4AF4-AAB1-7E1609BDE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410" y="5537262"/>
            <a:ext cx="6731575" cy="83099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调用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Print-Optimal-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s,1,n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即可输出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</a:t>
            </a:r>
            <a:r>
              <a:rPr lang="en-US" altLang="zh-CN" sz="16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1~n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的优化计算顺序</a:t>
            </a:r>
            <a:endParaRPr lang="en-US" altLang="zh-CN" sz="2400" b="1" dirty="0">
              <a:solidFill>
                <a:srgbClr val="C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90991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时间复杂性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052ABCB3-E880-445F-A47E-9F801052E8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9961" y="4933902"/>
                <a:ext cx="7993063" cy="978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使用数组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m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s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需要空间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052ABCB3-E880-445F-A47E-9F801052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9961" y="4933902"/>
                <a:ext cx="7993063" cy="978538"/>
              </a:xfrm>
              <a:prstGeom prst="rect">
                <a:avLst/>
              </a:prstGeom>
              <a:blipFill>
                <a:blip r:embed="rId3"/>
                <a:stretch>
                  <a:fillRect l="-1144" t="-1863" b="-111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3">
            <a:extLst>
              <a:ext uri="{FF2B5EF4-FFF2-40B4-BE49-F238E27FC236}">
                <a16:creationId xmlns:a16="http://schemas.microsoft.com/office/drawing/2014/main" id="{1EAEA453-3D82-4692-988C-E4FEA703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1" y="4343869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空间复杂性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E147DD9B-9A0B-421B-AB8D-5400AC84AD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2" y="1499949"/>
                <a:ext cx="7993063" cy="284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计算代价的时间</a:t>
                </a:r>
                <a:endParaRPr lang="en-US" altLang="zh-CN" sz="2400" b="1" dirty="0">
                  <a:solidFill>
                    <a:srgbClr val="00206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     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l,i,k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三层循环，每层至多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n-1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步</a:t>
                </a:r>
                <a:endParaRPr lang="en-US" altLang="zh-CN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     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对于某个常数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c&gt;0,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算法的运行时间正比于：</a:t>
                </a:r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ea typeface="华文仿宋" panose="02010600040101010101" pitchFamily="2" charset="-122"/>
                  </a:rPr>
                  <a:t>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𝒊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𝒍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𝒋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𝟏</m:t>
                                </m:r>
                              </m:sup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𝒄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=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构造最优解的时间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O(n)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总时间复杂性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E147DD9B-9A0B-421B-AB8D-5400AC84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2362" y="1499949"/>
                <a:ext cx="7993063" cy="2843920"/>
              </a:xfrm>
              <a:prstGeom prst="rect">
                <a:avLst/>
              </a:prstGeom>
              <a:blipFill>
                <a:blip r:embed="rId4"/>
                <a:stretch>
                  <a:fillRect l="-1144" t="-642" b="-4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7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四、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0-1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352922" y="5121311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五、最优二叉检索树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024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动态规划基础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59" y="666018"/>
            <a:ext cx="10499481" cy="73422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求解问题时，每次决策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依赖当前状态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，又随即引起状态的转移，决策序列在</a:t>
            </a:r>
            <a:endParaRPr lang="en-US" altLang="zh-CN" sz="2400" kern="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变化的状态中逐步产生，这种用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多阶段最优化决策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方式解决问题的过程称为</a:t>
            </a:r>
            <a:endParaRPr lang="en-US" altLang="zh-CN" sz="2400" kern="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动态规划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81" y="2535795"/>
            <a:ext cx="10499481" cy="288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动态规划的基本思想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动态规划建立在最优原则的基础上，在每一步决策步上列出各种可能局部解，按条件舍弃不能得到最优解的局部解，通过逐步筛选，减少计算量。寻找最优判断序列。具体来说动态规划算法仍是将问题划分成若干子问题，采用列表技术，将从小到大各个子问题的计算储存在一张表中，由于子问题具有重复性，当重复遇到子问题时，只需查表，不需要重复计算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所以动态规划的基本思想是记录子问题并不断填表。</a:t>
            </a:r>
            <a:endParaRPr lang="en-US" altLang="zh-CN" sz="2400" kern="0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1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最长公共子序列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LCS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" y="3555485"/>
            <a:ext cx="7993063" cy="183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若存在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的元素构成的严格递增序列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使得                                           ，  则称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Z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是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子序列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与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Y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公共子序列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Z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：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Z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是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和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Y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的子序列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子序列的长度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：子序列的元素个数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E147DD9B-9A0B-421B-AB8D-5400AC8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" y="1677084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的子序列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Z 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：设序列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X, Z,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209C7AB-D5E0-43DF-A3A2-FF69533E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39" y="987886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相关概念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11B934-0D73-4F80-82E7-48F4CBCA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21" y="2335257"/>
            <a:ext cx="2363690" cy="833648"/>
          </a:xfrm>
          <a:prstGeom prst="rect">
            <a:avLst/>
          </a:prstGeom>
        </p:spPr>
      </p:pic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62AA7218-14BA-409D-B0F8-8E3E8E1B7E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78647"/>
              </p:ext>
            </p:extLst>
          </p:nvPr>
        </p:nvGraphicFramePr>
        <p:xfrm>
          <a:off x="6096000" y="3608324"/>
          <a:ext cx="2117969" cy="469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公式" r:id="rId5" imgW="1028700" imgH="228600" progId="Equation.3">
                  <p:embed/>
                </p:oleObj>
              </mc:Choice>
              <mc:Fallback>
                <p:oleObj name="公式" r:id="rId5" imgW="1028700" imgH="228600" progId="Equation.3">
                  <p:embed/>
                  <p:pic>
                    <p:nvPicPr>
                      <p:cNvPr id="13319" name="Object 6">
                        <a:extLst>
                          <a:ext uri="{FF2B5EF4-FFF2-40B4-BE49-F238E27FC236}">
                            <a16:creationId xmlns:a16="http://schemas.microsoft.com/office/drawing/2014/main" id="{D1014D92-6F27-46D2-8B44-650024A684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608324"/>
                        <a:ext cx="2117969" cy="469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174E69E-E1D1-4BFF-B637-AD2F12430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47" y="4077900"/>
            <a:ext cx="2659064" cy="5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6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最长公共子序列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LCS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209C7AB-D5E0-43DF-A3A2-FF69533E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39" y="987886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问题描述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5F7C96-728D-4709-83DB-700D7A0B6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2" y="1521801"/>
            <a:ext cx="76327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给定序列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X=&lt;x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… , 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&gt;,  Y=&lt;y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y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… , 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</a:t>
            </a:r>
            <a:r>
              <a:rPr lang="en-US" altLang="zh-CN" sz="2400" b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&gt;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求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和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的最长公共子序列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fontAlgn="base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实例</a:t>
            </a: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7B7266D3-72D4-4D86-85AB-CB07CAF7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" y="3207726"/>
            <a:ext cx="6932613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X:    </a:t>
            </a:r>
            <a:r>
              <a:rPr lang="en-US" altLang="zh-CN" sz="2400" b="1" dirty="0">
                <a:solidFill>
                  <a:srgbClr val="0066FF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0033CC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B     C     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0033CC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D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0033CC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Y:  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</a:t>
            </a:r>
            <a:r>
              <a:rPr lang="en-US" altLang="zh-CN" sz="2400" b="1" dirty="0">
                <a:solidFill>
                  <a:srgbClr val="0033CC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D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C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0033CC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B     A</a:t>
            </a:r>
          </a:p>
          <a:p>
            <a:pPr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最长公共子序列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: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B  </a:t>
            </a:r>
            <a:r>
              <a:rPr lang="zh-CN" altLang="en-US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 </a:t>
            </a:r>
            <a:r>
              <a:rPr lang="zh-CN" altLang="en-US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B</a:t>
            </a:r>
            <a:r>
              <a:rPr lang="zh-CN" altLang="en-US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A</a:t>
            </a: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2AD7F191-4F8E-4A48-9674-73C6BF92C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2" y="4671693"/>
            <a:ext cx="7745412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蛮力算法：检查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的每个子序列在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中出现</a:t>
            </a:r>
            <a:endParaRPr lang="zh-CN" altLang="en-US" sz="2400" b="1" i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每个子序列</a:t>
            </a:r>
            <a:r>
              <a:rPr lang="zh-CN" altLang="en-US" sz="2400" b="1" dirty="0">
                <a:solidFill>
                  <a:srgbClr val="008A87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O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时间，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有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i="1" baseline="30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个</a:t>
            </a:r>
            <a:r>
              <a:rPr lang="zh-CN" altLang="en-US" sz="2400" b="1" baseline="30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子序列，最坏情况下时间复杂度：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O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i="1" baseline="30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132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最长公共子序列结构分析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209C7AB-D5E0-43DF-A3A2-FF69533E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1" y="1116379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kern="0" dirty="0" err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前缀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6C5F7C96-728D-4709-83DB-700D7A0B6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074" y="1882995"/>
                <a:ext cx="7632700" cy="1014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X=&lt;x</a:t>
                </a:r>
                <a:r>
                  <a:rPr lang="en-US" altLang="zh-CN" sz="2400" b="1" baseline="-25000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1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, x</a:t>
                </a:r>
                <a:r>
                  <a:rPr lang="en-US" altLang="zh-CN" sz="2400" b="1" baseline="-25000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2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, … , </a:t>
                </a:r>
                <a:r>
                  <a:rPr lang="en-US" altLang="zh-CN" sz="24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baseline="-250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m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&gt;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是一个序列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, X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的第</a:t>
                </a:r>
                <a:r>
                  <a:rPr lang="en-US" altLang="zh-CN" sz="2400" b="1" i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</a:t>
                </a:r>
                <a:r>
                  <a:rPr lang="en-US" altLang="zh-CN" sz="2400" b="1" i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前缀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是一个序列，定义为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16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=(x</a:t>
                </a:r>
                <a:r>
                  <a:rPr lang="en-US" altLang="zh-CN" sz="2400" b="1" baseline="-25000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1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, x</a:t>
                </a:r>
                <a:r>
                  <a:rPr lang="en-US" altLang="zh-CN" sz="2400" b="1" baseline="-25000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2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, … , x</a:t>
                </a:r>
                <a:r>
                  <a:rPr lang="en-US" altLang="zh-CN" sz="2400" b="1" baseline="-25000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6C5F7C96-728D-4709-83DB-700D7A0B6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5074" y="1882995"/>
                <a:ext cx="7632700" cy="1014765"/>
              </a:xfrm>
              <a:prstGeom prst="rect">
                <a:avLst/>
              </a:prstGeom>
              <a:blipFill>
                <a:blip r:embed="rId3"/>
                <a:stretch>
                  <a:fillRect l="-1278" r="-479" b="-138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23">
            <a:extLst>
              <a:ext uri="{FF2B5EF4-FFF2-40B4-BE49-F238E27FC236}">
                <a16:creationId xmlns:a16="http://schemas.microsoft.com/office/drawing/2014/main" id="{7B7266D3-72D4-4D86-85AB-CB07CAF7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4" y="3360076"/>
            <a:ext cx="693261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例 ：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X=(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A,B,D,C,A)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X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=(A), X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=(A,B), X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3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=(A,B,D)</a:t>
            </a:r>
            <a:endParaRPr lang="en-US" altLang="zh-CN" sz="2400" b="1" dirty="0">
              <a:solidFill>
                <a:srgbClr val="FF330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b="1" dirty="0">
              <a:solidFill>
                <a:srgbClr val="FF330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0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最长公共子序列结构分析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209C7AB-D5E0-43DF-A3A2-FF69533E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1" y="1110797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优化子结构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5F7C96-728D-4709-83DB-700D7A0B6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4" y="2192961"/>
            <a:ext cx="9923464" cy="101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设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X=(x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x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… , 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Y=(y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y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… , 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</a:t>
            </a:r>
            <a:r>
              <a:rPr lang="en-US" altLang="zh-CN" sz="2400" b="1" baseline="-25000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是两个序列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Z=(z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z</a:t>
            </a:r>
            <a:r>
              <a:rPr lang="en-US" altLang="zh-CN" sz="24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… , 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z</a:t>
            </a:r>
            <a:r>
              <a:rPr lang="en-US" altLang="zh-CN" sz="2400" b="1" baseline="-25000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LCS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，我们有：</a:t>
            </a:r>
            <a:endParaRPr lang="en-US" altLang="zh-CN" sz="2400" b="1" dirty="0">
              <a:solidFill>
                <a:srgbClr val="0070C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7B7266D3-72D4-4D86-85AB-CB07CAF7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4" y="3305676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(1)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如果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LCS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，即，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Xm-1Yn-1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+&lt;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&gt;,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767F3E25-8187-49D3-B68C-7E052A8A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2" y="1504978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定理一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优化子结构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119D9B66-3B03-4C6C-93B6-9D1022F1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3" y="4234623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(2)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如果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，且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  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即，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1626DAAF-6007-45F3-B939-DD4356921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3" y="5163570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(3)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如果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，且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  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即，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XYn-1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85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最长公共子序列结构分析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7B7266D3-72D4-4D86-85AB-CB07CAF7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4" y="1685267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(1)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如果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LCS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，即，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Xm-1Yn-1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+&lt;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&gt;,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767F3E25-8187-49D3-B68C-7E052A8A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54" y="919617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证明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119D9B66-3B03-4C6C-93B6-9D1022F1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4" y="2639587"/>
            <a:ext cx="71374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设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≠x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，则可加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到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，得到一个长为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k+1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的公共序列，与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矛盾。于是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endParaRPr lang="en-US" altLang="zh-CN" sz="1600" b="1" dirty="0">
              <a:solidFill>
                <a:srgbClr val="0070C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1626DAAF-6007-45F3-B939-DD4356921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3" y="3880072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现在证明，显然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的公共序列。我们需要证明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B21F4727-A3F4-4709-88C1-F1F6B0D7B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606" y="4820465"/>
            <a:ext cx="71374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设不然，则存在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的公共子序列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的长大于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。增加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到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，我们得到一个长大于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的公共序列，与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矛盾。于是，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Z</a:t>
            </a:r>
            <a:r>
              <a:rPr lang="en-US" altLang="zh-CN" sz="16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</a:p>
        </p:txBody>
      </p:sp>
    </p:spTree>
    <p:extLst>
      <p:ext uri="{BB962C8B-B14F-4D97-AF65-F5344CB8AC3E}">
        <p14:creationId xmlns:p14="http://schemas.microsoft.com/office/powerpoint/2010/main" val="3970795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最长公共子序列结构分析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767F3E25-8187-49D3-B68C-7E052A8A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54" y="919617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证明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119D9B66-3B03-4C6C-93B6-9D1022F1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4" y="2639587"/>
            <a:ext cx="71374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由于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≠x</a:t>
            </a:r>
            <a:r>
              <a:rPr lang="en-US" altLang="zh-CN" sz="1600" b="1" dirty="0" err="1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的公共子序列，我们来证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。设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有一个公共子序列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的长大于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W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也是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的公共子序列，与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矛盾</a:t>
            </a:r>
            <a:endParaRPr lang="en-US" altLang="zh-CN" sz="1600" b="1" dirty="0">
              <a:solidFill>
                <a:srgbClr val="0070C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54A48DEE-BFE4-4EAC-B795-A3867880E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3" y="1753892"/>
            <a:ext cx="71374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(2)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如果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，且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，则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  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即，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1CA99124-B5B4-4FF4-8A13-9D08D64B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3" y="4508187"/>
            <a:ext cx="7137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(3) </a:t>
            </a:r>
            <a:r>
              <a:rPr lang="zh-CN" altLang="en-US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同</a:t>
            </a: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(2)</a:t>
            </a:r>
            <a:r>
              <a:rPr lang="zh-CN" altLang="en-US" sz="2400" b="1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可证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477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最长公共子序列结构分析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767F3E25-8187-49D3-B68C-7E052A8A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54" y="919617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LCS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优化解结构为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54A48DEE-BFE4-4EAC-B795-A3867880E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332" y="2638572"/>
            <a:ext cx="8546308" cy="169802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LCSXY=LCSXm-1Yn-1+&lt;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yn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&gt;             if 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y</a:t>
            </a:r>
            <a:r>
              <a:rPr lang="en-US" altLang="zh-CN" sz="16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endParaRPr lang="en-US" altLang="zh-CN" sz="16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                                                         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if 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≠x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XYn-1                                                      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if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k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≠y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0659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子问题重叠性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AB2921-A016-4F69-A5E0-DB5564D85751}"/>
              </a:ext>
            </a:extLst>
          </p:cNvPr>
          <p:cNvSpPr txBox="1"/>
          <p:nvPr/>
        </p:nvSpPr>
        <p:spPr>
          <a:xfrm>
            <a:off x="5569148" y="1512243"/>
            <a:ext cx="1053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D263E-8FAE-4789-934E-92683585C8D6}"/>
              </a:ext>
            </a:extLst>
          </p:cNvPr>
          <p:cNvSpPr txBox="1"/>
          <p:nvPr/>
        </p:nvSpPr>
        <p:spPr>
          <a:xfrm>
            <a:off x="3346847" y="2198043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Xm-1Yn-1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3E9F10-6911-4E75-B9E2-C53513EBD1CB}"/>
              </a:ext>
            </a:extLst>
          </p:cNvPr>
          <p:cNvSpPr txBox="1"/>
          <p:nvPr/>
        </p:nvSpPr>
        <p:spPr>
          <a:xfrm>
            <a:off x="5569148" y="2198043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D135D4-E4DB-433C-BC7F-31352737AAE6}"/>
              </a:ext>
            </a:extLst>
          </p:cNvPr>
          <p:cNvSpPr txBox="1"/>
          <p:nvPr/>
        </p:nvSpPr>
        <p:spPr>
          <a:xfrm>
            <a:off x="7308651" y="2198043"/>
            <a:ext cx="1310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XYn-1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F72C1AC-BD0E-419F-AA0C-24541F81133A}"/>
              </a:ext>
            </a:extLst>
          </p:cNvPr>
          <p:cNvCxnSpPr/>
          <p:nvPr/>
        </p:nvCxnSpPr>
        <p:spPr>
          <a:xfrm flipH="1">
            <a:off x="4586288" y="1973908"/>
            <a:ext cx="982860" cy="22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95B406-72A3-41D6-84C4-7A1538CD1702}"/>
              </a:ext>
            </a:extLst>
          </p:cNvPr>
          <p:cNvCxnSpPr>
            <a:stCxn id="6" idx="2"/>
          </p:cNvCxnSpPr>
          <p:nvPr/>
        </p:nvCxnSpPr>
        <p:spPr>
          <a:xfrm flipH="1">
            <a:off x="6095999" y="1973908"/>
            <a:ext cx="1" cy="22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DF91548-BF92-4896-99F4-29B20D1EAE75}"/>
              </a:ext>
            </a:extLst>
          </p:cNvPr>
          <p:cNvCxnSpPr/>
          <p:nvPr/>
        </p:nvCxnSpPr>
        <p:spPr>
          <a:xfrm>
            <a:off x="6622851" y="1973908"/>
            <a:ext cx="792362" cy="22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3D21879-0467-48EA-984B-DC865E59FA28}"/>
              </a:ext>
            </a:extLst>
          </p:cNvPr>
          <p:cNvSpPr txBox="1"/>
          <p:nvPr/>
        </p:nvSpPr>
        <p:spPr>
          <a:xfrm>
            <a:off x="2477095" y="3321993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Xm-2Yn-2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5C7669-A0A0-4445-9A5C-3CC1947E4753}"/>
              </a:ext>
            </a:extLst>
          </p:cNvPr>
          <p:cNvSpPr txBox="1"/>
          <p:nvPr/>
        </p:nvSpPr>
        <p:spPr>
          <a:xfrm>
            <a:off x="4207966" y="3305244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Xm-2Yn-1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2EED01-7700-45C6-9E0D-96B0F5FCD1CD}"/>
              </a:ext>
            </a:extLst>
          </p:cNvPr>
          <p:cNvSpPr txBox="1"/>
          <p:nvPr/>
        </p:nvSpPr>
        <p:spPr>
          <a:xfrm>
            <a:off x="5938837" y="3288495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Xm-1Yn-2</a:t>
            </a:r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D1E77DE-69A7-48BA-812D-DC75269F617B}"/>
              </a:ext>
            </a:extLst>
          </p:cNvPr>
          <p:cNvCxnSpPr/>
          <p:nvPr/>
        </p:nvCxnSpPr>
        <p:spPr>
          <a:xfrm flipH="1">
            <a:off x="3071813" y="2428875"/>
            <a:ext cx="509098" cy="85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4F2C81D-02F7-4C8A-ABF3-E3EBB1996294}"/>
              </a:ext>
            </a:extLst>
          </p:cNvPr>
          <p:cNvCxnSpPr/>
          <p:nvPr/>
        </p:nvCxnSpPr>
        <p:spPr>
          <a:xfrm>
            <a:off x="4499315" y="2676457"/>
            <a:ext cx="384035" cy="64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A60739-92C8-4C4A-8D03-1C73FCEC2B20}"/>
              </a:ext>
            </a:extLst>
          </p:cNvPr>
          <p:cNvCxnSpPr>
            <a:stCxn id="8" idx="3"/>
          </p:cNvCxnSpPr>
          <p:nvPr/>
        </p:nvCxnSpPr>
        <p:spPr>
          <a:xfrm>
            <a:off x="5086350" y="2428876"/>
            <a:ext cx="1009649" cy="89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CC1A2C2-F621-416C-8B00-98FA73BFE83B}"/>
              </a:ext>
            </a:extLst>
          </p:cNvPr>
          <p:cNvCxnSpPr/>
          <p:nvPr/>
        </p:nvCxnSpPr>
        <p:spPr>
          <a:xfrm flipH="1">
            <a:off x="4883350" y="2435573"/>
            <a:ext cx="888800" cy="893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34DB18-D02F-480A-A014-28BACA08BC87}"/>
              </a:ext>
            </a:extLst>
          </p:cNvPr>
          <p:cNvCxnSpPr>
            <a:stCxn id="10" idx="2"/>
          </p:cNvCxnSpPr>
          <p:nvPr/>
        </p:nvCxnSpPr>
        <p:spPr>
          <a:xfrm>
            <a:off x="6438900" y="2659708"/>
            <a:ext cx="719138" cy="64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DB8FAA-B17D-45CC-8875-E46356FA64B9}"/>
              </a:ext>
            </a:extLst>
          </p:cNvPr>
          <p:cNvSpPr txBox="1"/>
          <p:nvPr/>
        </p:nvSpPr>
        <p:spPr>
          <a:xfrm>
            <a:off x="7634777" y="3274116"/>
            <a:ext cx="1739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…….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8A7BF93-3068-48FE-BA72-394C4943038D}"/>
              </a:ext>
            </a:extLst>
          </p:cNvPr>
          <p:cNvCxnSpPr/>
          <p:nvPr/>
        </p:nvCxnSpPr>
        <p:spPr>
          <a:xfrm>
            <a:off x="6622851" y="2557463"/>
            <a:ext cx="1535312" cy="99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B1D550D-4B1F-4A6F-96AF-9BF686066026}"/>
              </a:ext>
            </a:extLst>
          </p:cNvPr>
          <p:cNvCxnSpPr/>
          <p:nvPr/>
        </p:nvCxnSpPr>
        <p:spPr>
          <a:xfrm flipH="1">
            <a:off x="6708286" y="2602695"/>
            <a:ext cx="1075021" cy="8263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D88F6C5-A833-4B31-8233-AA180EAA94F1}"/>
              </a:ext>
            </a:extLst>
          </p:cNvPr>
          <p:cNvCxnSpPr/>
          <p:nvPr/>
        </p:nvCxnSpPr>
        <p:spPr>
          <a:xfrm>
            <a:off x="7828953" y="2540714"/>
            <a:ext cx="805949" cy="96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AF0D819-F210-4816-9B2E-FC9B2DBC276D}"/>
              </a:ext>
            </a:extLst>
          </p:cNvPr>
          <p:cNvCxnSpPr/>
          <p:nvPr/>
        </p:nvCxnSpPr>
        <p:spPr>
          <a:xfrm>
            <a:off x="8320577" y="2557463"/>
            <a:ext cx="764077" cy="99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7189738-D321-4517-9B5C-7461E902566A}"/>
              </a:ext>
            </a:extLst>
          </p:cNvPr>
          <p:cNvSpPr txBox="1"/>
          <p:nvPr/>
        </p:nvSpPr>
        <p:spPr>
          <a:xfrm>
            <a:off x="3750877" y="4267612"/>
            <a:ext cx="4407286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LCS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问题具有子问题重叠性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95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长度的递归方程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4AB12002-4AEB-46DF-B646-B1D64D828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92" y="919617"/>
            <a:ext cx="7993063" cy="279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·C[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,j]=Xi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Yj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LCS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的长度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·LCS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长度的递归方程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C[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i,j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]=0                                              if 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 =0</a:t>
            </a:r>
            <a:r>
              <a:rPr lang="zh-CN" altLang="en-US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或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j=0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C[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,j]=C[i-1,j-1]+1                         if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i,j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&gt;0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y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j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C[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i,j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]=Max(C[i,j-1],C[i-1,j])        if 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i,j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&gt;0</a:t>
            </a:r>
            <a:r>
              <a:rPr lang="zh-CN" altLang="en-US" sz="2400" b="1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且</a:t>
            </a:r>
            <a:r>
              <a:rPr lang="en-US" altLang="zh-CN" sz="24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x</a:t>
            </a:r>
            <a:r>
              <a:rPr lang="en-US" altLang="zh-CN" sz="1600" b="1" dirty="0" err="1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400" b="1" dirty="0" err="1">
                <a:solidFill>
                  <a:schemeClr val="accent1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≠y</a:t>
            </a:r>
            <a:r>
              <a:rPr lang="en-US" altLang="zh-CN" sz="1600" b="1" dirty="0" err="1">
                <a:solidFill>
                  <a:schemeClr val="accent1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j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9445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自底向上计算</a:t>
            </a:r>
            <a:r>
              <a:rPr kumimoji="0" lang="en-US" altLang="zh-CN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LCS</a:t>
            </a: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的长度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4AB12002-4AEB-46DF-B646-B1D64D828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92" y="991055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基本思想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8A0834-BD48-44AA-8B83-5B3BE8604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46616"/>
              </p:ext>
            </p:extLst>
          </p:nvPr>
        </p:nvGraphicFramePr>
        <p:xfrm>
          <a:off x="2032000" y="20912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061685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0785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99849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6100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C[i-1,j-1]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C[i-1,j]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5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C[i,j-1]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C[</a:t>
                      </a:r>
                      <a:r>
                        <a:rPr lang="en-US" altLang="zh-CN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i,j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68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9714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2943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动态规划基础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839839"/>
            <a:ext cx="10499481" cy="288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动态规划的基本要素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通常一个可以用动态规划算法求解的问题应具有三个要素：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最优子结构、无后效性和子问题重叠性。</a:t>
            </a:r>
            <a:endParaRPr lang="en-US" altLang="zh-CN" sz="2400" kern="0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最优子结构：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从边界条件开始逐步，逐阶段递推寻优，每一个子问题均利用前面子问题的最优化结果。依次进行，最后一个子问题所得的最优解就是整个问题的最优解，即动态规划方法具有最优子结构的性质。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无后效性（马尔可夫性）：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一旦某阶段状态状态确定，它以前各阶段的状态无法直接影响未来的决策，且当前状态只是对以往状态的总结。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子问题重叠性：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递归计算最优值时所产生的的子问题并不总是新问题，有些子问题被重复计算。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66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自底向上计算</a:t>
            </a:r>
            <a:r>
              <a:rPr kumimoji="0" lang="en-US" altLang="zh-CN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LCS</a:t>
            </a: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的长度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4AB12002-4AEB-46DF-B646-B1D64D828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92" y="991055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计算过程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FE14C9-462A-4762-A90D-480E4D1C8D68}"/>
              </a:ext>
            </a:extLst>
          </p:cNvPr>
          <p:cNvSpPr txBox="1"/>
          <p:nvPr/>
        </p:nvSpPr>
        <p:spPr>
          <a:xfrm>
            <a:off x="6357938" y="4591117"/>
            <a:ext cx="99277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C[3,4]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064337-8765-4F46-B58D-88F532D39D8B}"/>
              </a:ext>
            </a:extLst>
          </p:cNvPr>
          <p:cNvSpPr txBox="1"/>
          <p:nvPr/>
        </p:nvSpPr>
        <p:spPr>
          <a:xfrm>
            <a:off x="2603301" y="2347212"/>
            <a:ext cx="474741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C[0,0] C[0,1] C[0,2] C[0,3] C[0,4]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641034-E643-41FA-8E91-3F5A8CBAEF60}"/>
              </a:ext>
            </a:extLst>
          </p:cNvPr>
          <p:cNvSpPr txBox="1"/>
          <p:nvPr/>
        </p:nvSpPr>
        <p:spPr>
          <a:xfrm>
            <a:off x="2603301" y="3112438"/>
            <a:ext cx="474741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C[1,0] C[1,1] C[1,2] C[1,3] C[1,4]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22B3BF-D988-4D59-81F9-36354FF04B2D}"/>
              </a:ext>
            </a:extLst>
          </p:cNvPr>
          <p:cNvSpPr txBox="1"/>
          <p:nvPr/>
        </p:nvSpPr>
        <p:spPr>
          <a:xfrm>
            <a:off x="2603301" y="3818291"/>
            <a:ext cx="474741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C[2,0] C[2,1] C[2,2] C[2,3] C[2,4]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3B9931-AB63-444A-B980-C3F32A873C9E}"/>
              </a:ext>
            </a:extLst>
          </p:cNvPr>
          <p:cNvSpPr txBox="1"/>
          <p:nvPr/>
        </p:nvSpPr>
        <p:spPr>
          <a:xfrm>
            <a:off x="2659163" y="4591117"/>
            <a:ext cx="36987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C[3,0] C[3,1] C[3,2] C[3,3]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78B64ED-E784-4E06-95C2-279CF76102FB}"/>
              </a:ext>
            </a:extLst>
          </p:cNvPr>
          <p:cNvCxnSpPr/>
          <p:nvPr/>
        </p:nvCxnSpPr>
        <p:spPr>
          <a:xfrm>
            <a:off x="2343150" y="2671763"/>
            <a:ext cx="5300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E9D2E5E-6597-46DD-9C44-2A931DB6AF5D}"/>
              </a:ext>
            </a:extLst>
          </p:cNvPr>
          <p:cNvCxnSpPr>
            <a:cxnSpLocks/>
          </p:cNvCxnSpPr>
          <p:nvPr/>
        </p:nvCxnSpPr>
        <p:spPr>
          <a:xfrm>
            <a:off x="3057525" y="2057400"/>
            <a:ext cx="0" cy="3486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F32B31-31AC-44AA-8DA2-675C56288CE3}"/>
              </a:ext>
            </a:extLst>
          </p:cNvPr>
          <p:cNvCxnSpPr/>
          <p:nvPr/>
        </p:nvCxnSpPr>
        <p:spPr>
          <a:xfrm>
            <a:off x="3614738" y="3429000"/>
            <a:ext cx="38719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868DD89-CECA-4ED2-B6C3-6993F2EC15BD}"/>
              </a:ext>
            </a:extLst>
          </p:cNvPr>
          <p:cNvCxnSpPr/>
          <p:nvPr/>
        </p:nvCxnSpPr>
        <p:spPr>
          <a:xfrm>
            <a:off x="3614738" y="4138613"/>
            <a:ext cx="38719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9771A6E-2EE3-40F0-908E-60ED806668FA}"/>
              </a:ext>
            </a:extLst>
          </p:cNvPr>
          <p:cNvCxnSpPr/>
          <p:nvPr/>
        </p:nvCxnSpPr>
        <p:spPr>
          <a:xfrm>
            <a:off x="3614738" y="4805363"/>
            <a:ext cx="38719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24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自底向上计算</a:t>
            </a:r>
            <a:r>
              <a:rPr kumimoji="0" lang="en-US" altLang="zh-CN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LCS</a:t>
            </a: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的长度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4AB12002-4AEB-46DF-B646-B1D64D828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92" y="991055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LCS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长度的算法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F94E5DBD-9309-4F9C-B9BF-2501E3D92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2881" y="2025049"/>
            <a:ext cx="7993063" cy="183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数据结构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C[0:m,0:n]: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C[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Xi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与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Yj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LCS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的长度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B[1:m,1:n]: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B[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是指针，指向计算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C[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时所选择的子问题的优化解所对应的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表的表项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1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伪码描述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20E0AFE-5D64-4221-A404-14BA7E20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" y="939950"/>
            <a:ext cx="6868403" cy="538609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685800" algn="l"/>
                <a:tab pos="838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685800" algn="l"/>
                <a:tab pos="838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685800" algn="l"/>
                <a:tab pos="838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85800" algn="l"/>
                <a:tab pos="838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LCS(</a:t>
            </a:r>
            <a:r>
              <a:rPr lang="en-US" altLang="zh-CN" sz="2400" b="1" i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b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length</a:t>
            </a:r>
            <a:r>
              <a:rPr lang="en-US" altLang="zh-CN" sz="20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(X);</a:t>
            </a:r>
            <a:r>
              <a:rPr lang="en-US" altLang="zh-CN" sz="2000" b="1" dirty="0" err="1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nlength</a:t>
            </a:r>
            <a:r>
              <a:rPr lang="en-US" altLang="zh-CN" sz="2000" b="1" dirty="0"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(Y);</a:t>
            </a:r>
            <a:endParaRPr lang="en-US" altLang="zh-CN" sz="2000" b="1" dirty="0"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1.  for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  to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 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do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     //</a:t>
            </a:r>
            <a:r>
              <a:rPr lang="zh-CN" alt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行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1-4</a:t>
            </a:r>
            <a:r>
              <a:rPr lang="zh-CN" alt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边界情况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2.     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,0]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3.  for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  to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n 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do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4.     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[0,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5.  for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  to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do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    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6</a:t>
            </a:r>
            <a:r>
              <a:rPr lang="zh-CN" altLang="en-US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．     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for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  to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n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do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7.             if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]=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8.             then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1]+1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9.                    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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10.           else if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1,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 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1] 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11.                 then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12.                         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  <a:endParaRPr lang="en-US" altLang="zh-CN" sz="20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13.                 else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C[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1]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14.                          </a:t>
            </a:r>
            <a:r>
              <a:rPr lang="en-US" altLang="zh-CN" sz="20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20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i,j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]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15. Return C and B</a:t>
            </a:r>
          </a:p>
        </p:txBody>
      </p:sp>
    </p:spTree>
    <p:extLst>
      <p:ext uri="{BB962C8B-B14F-4D97-AF65-F5344CB8AC3E}">
        <p14:creationId xmlns:p14="http://schemas.microsoft.com/office/powerpoint/2010/main" val="307373310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构造优化解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2BDF25-6EF9-4AC4-9344-F5F0B72FB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22" y="1229650"/>
            <a:ext cx="835818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算法  </a:t>
            </a:r>
            <a:r>
              <a:rPr lang="en-US" altLang="zh-CN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Structure Sequence(</a:t>
            </a:r>
            <a:r>
              <a:rPr lang="en-US" altLang="zh-CN" sz="2400" b="1" i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B, </a:t>
            </a:r>
            <a:r>
              <a:rPr lang="en-US" altLang="zh-CN" sz="2400" b="1" i="1" dirty="0" err="1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j</a:t>
            </a:r>
            <a:r>
              <a:rPr lang="en-US" altLang="zh-CN" sz="2400" b="1" dirty="0">
                <a:solidFill>
                  <a:srgbClr val="C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C0000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的最长公共子序列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1.  if 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=0  or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=0  then  return  //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一个序列为空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2.  if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 =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“↖”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3.  then 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4.       Structure Sequence(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B,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j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1) 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5.  else  if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]=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then  Structure Sequence 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6.       else  Structure Sequence 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1)   </a:t>
            </a:r>
            <a:endParaRPr lang="zh-CN" altLang="en-US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5401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算法复杂性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90991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时间复杂性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2" y="4584184"/>
            <a:ext cx="7993063" cy="9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使用数组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B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需要空间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O(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1EAEA453-3D82-4692-988C-E4FEA703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2" y="3966813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空间复杂性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E147DD9B-9A0B-421B-AB8D-5400AC8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2" y="1677084"/>
            <a:ext cx="7993063" cy="228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计算代价的时间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    (</a:t>
            </a:r>
            <a:r>
              <a:rPr lang="en-US" altLang="zh-CN" sz="2400" b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层循环，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循环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步，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j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循环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O(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构造最优解的时间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O(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m+n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总时间复杂性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O(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490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四、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0-1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352922" y="5121311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五、最优二叉检索树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96165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问题背景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背包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671638"/>
            <a:ext cx="10082634" cy="18573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超市赢家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超市允许顾客使用一个体积大小为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13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的背包，选择一件或多件商品带走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4EA41C-E6A2-C2BE-E2DF-A5E23CD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18024"/>
              </p:ext>
            </p:extLst>
          </p:nvPr>
        </p:nvGraphicFramePr>
        <p:xfrm>
          <a:off x="954762" y="3032617"/>
          <a:ext cx="6573381" cy="308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127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2191127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2191127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4AD217C4-A2EF-038D-4CB5-D2D4B6996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5722" y="3355357"/>
            <a:ext cx="3736113" cy="256945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问题</a:t>
            </a:r>
            <a:endParaRPr lang="en-US" altLang="zh-CN" sz="2400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如何在不超过背包容量的前提之下，带走总价最多的商品？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形式化定义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5113" y="1671638"/>
                <a:ext cx="10759039" cy="38773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●0-1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背包问题</a:t>
                </a:r>
                <a:endParaRPr lang="en-US" altLang="zh-CN" sz="2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输入：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n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个商品组成集合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O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，每个商品有两个属性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，分别代表体积和价格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背包容量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C</a:t>
                </a: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输出：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求解一个商品子集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S⊆O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，令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4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max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  <m:r>
                          <m:rPr>
                            <m:brk m:alnAt="7"/>
                          </m:rPr>
                          <a:rPr lang="zh-CN" altLang="en-US" sz="2400" i="1" dirty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S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  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优化目标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4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                              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s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.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𝒕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.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  <m:r>
                          <m:rPr>
                            <m:brk m:alnAt="7"/>
                          </m:rPr>
                          <a:rPr lang="zh-CN" altLang="en-US" sz="2400" i="1" dirty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S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𝑪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  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约束条件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113" y="1671638"/>
                <a:ext cx="10759039" cy="3877392"/>
              </a:xfrm>
              <a:prstGeom prst="rect">
                <a:avLst/>
              </a:prstGeom>
              <a:blipFill>
                <a:blip r:embed="rId3"/>
                <a:stretch>
                  <a:fillRect l="-907" b="-92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5018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直观策略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762" y="1032810"/>
            <a:ext cx="10082634" cy="18573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超市赢家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超市允许顾客使用一个体积大小为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13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的背包，选择一件或多件商品带走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4EA41C-E6A2-C2BE-E2DF-A5E23CD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84846"/>
              </p:ext>
            </p:extLst>
          </p:nvPr>
        </p:nvGraphicFramePr>
        <p:xfrm>
          <a:off x="453537" y="2854915"/>
          <a:ext cx="4380795" cy="251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265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491EFF8-962B-D3D0-2CB0-2026EF711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6567"/>
              </p:ext>
            </p:extLst>
          </p:nvPr>
        </p:nvGraphicFramePr>
        <p:xfrm>
          <a:off x="5202136" y="2854914"/>
          <a:ext cx="6792070" cy="251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414">
                  <a:extLst>
                    <a:ext uri="{9D8B030D-6E8A-4147-A177-3AD203B41FA5}">
                      <a16:colId xmlns:a16="http://schemas.microsoft.com/office/drawing/2014/main" val="325704481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353086452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36415635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878703354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566247334"/>
                    </a:ext>
                  </a:extLst>
                </a:gridCol>
              </a:tblGrid>
              <a:tr h="530349">
                <a:tc>
                  <a:txBody>
                    <a:bodyPr/>
                    <a:lstStyle/>
                    <a:p>
                      <a:pPr algn="ctr"/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商品列表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总体积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80526"/>
                  </a:ext>
                </a:extLst>
              </a:tr>
              <a:tr h="5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方案一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啤酒、面包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错误方案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3917"/>
                  </a:ext>
                </a:extLst>
              </a:tr>
              <a:tr h="5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方案二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啤酒、汽水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26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可行方案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983281"/>
                  </a:ext>
                </a:extLst>
              </a:tr>
              <a:tr h="928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方案三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饼干、面包、牛奶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28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最优方案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86688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1A094C01-E285-5F15-2796-0935AE866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773" y="5464061"/>
            <a:ext cx="10082634" cy="96179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如何求解这个最优解呢？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14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直观策略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84" y="907550"/>
            <a:ext cx="10082634" cy="13220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核心思想：将商品按价格排序，依次挑选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策略</a:t>
            </a: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：按商品价格由高到低排序，优先挑选</a:t>
            </a:r>
            <a:r>
              <a:rPr lang="zh-CN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价格高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的商品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4EA41C-E6A2-C2BE-E2DF-A5E23CD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08289"/>
              </p:ext>
            </p:extLst>
          </p:nvPr>
        </p:nvGraphicFramePr>
        <p:xfrm>
          <a:off x="453537" y="2854915"/>
          <a:ext cx="4380795" cy="251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265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491EFF8-962B-D3D0-2CB0-2026EF711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19832"/>
              </p:ext>
            </p:extLst>
          </p:nvPr>
        </p:nvGraphicFramePr>
        <p:xfrm>
          <a:off x="5192408" y="3256459"/>
          <a:ext cx="6792070" cy="106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414">
                  <a:extLst>
                    <a:ext uri="{9D8B030D-6E8A-4147-A177-3AD203B41FA5}">
                      <a16:colId xmlns:a16="http://schemas.microsoft.com/office/drawing/2014/main" val="325704481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353086452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36415635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878703354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566247334"/>
                    </a:ext>
                  </a:extLst>
                </a:gridCol>
              </a:tblGrid>
              <a:tr h="530349">
                <a:tc>
                  <a:txBody>
                    <a:bodyPr/>
                    <a:lstStyle/>
                    <a:p>
                      <a:pPr algn="ctr"/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商品列表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总体积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80526"/>
                  </a:ext>
                </a:extLst>
              </a:tr>
              <a:tr h="5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26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391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E358DB5-1AD7-5E59-A306-07843EFCBA72}"/>
              </a:ext>
            </a:extLst>
          </p:cNvPr>
          <p:cNvSpPr/>
          <p:nvPr/>
        </p:nvSpPr>
        <p:spPr>
          <a:xfrm>
            <a:off x="2104373" y="2854914"/>
            <a:ext cx="1127342" cy="25191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854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动态规划基础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242" y="1699016"/>
            <a:ext cx="7848600" cy="2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分析优化解的结构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递归地定义最优解的代价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自底向上地计算优化解的代价并保存之，并获取构造最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优解的信息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根据构造最优解的信息构造优化解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3733D3-B060-3C13-FA2C-8778A10D6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17" y="1070366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动态规划的基本步骤</a:t>
            </a:r>
          </a:p>
        </p:txBody>
      </p:sp>
    </p:spTree>
    <p:extLst>
      <p:ext uri="{BB962C8B-B14F-4D97-AF65-F5344CB8AC3E}">
        <p14:creationId xmlns:p14="http://schemas.microsoft.com/office/powerpoint/2010/main" val="270220700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直观策略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84" y="907550"/>
            <a:ext cx="10082634" cy="13220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核心思想：</a:t>
            </a:r>
            <a:r>
              <a:rPr lang="zh-CN" altLang="en-US" sz="2400" noProof="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商品排序，依次挑选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策略</a:t>
            </a: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：按商品体积由小到大排序，优先挑选</a:t>
            </a:r>
            <a:r>
              <a:rPr lang="zh-CN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体积小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的商品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4EA41C-E6A2-C2BE-E2DF-A5E23CD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522991"/>
              </p:ext>
            </p:extLst>
          </p:nvPr>
        </p:nvGraphicFramePr>
        <p:xfrm>
          <a:off x="453537" y="2854915"/>
          <a:ext cx="4380795" cy="251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265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460265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491EFF8-962B-D3D0-2CB0-2026EF711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199260"/>
              </p:ext>
            </p:extLst>
          </p:nvPr>
        </p:nvGraphicFramePr>
        <p:xfrm>
          <a:off x="5192408" y="3256459"/>
          <a:ext cx="6792070" cy="1700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414">
                  <a:extLst>
                    <a:ext uri="{9D8B030D-6E8A-4147-A177-3AD203B41FA5}">
                      <a16:colId xmlns:a16="http://schemas.microsoft.com/office/drawing/2014/main" val="325704481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353086452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364156355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878703354"/>
                    </a:ext>
                  </a:extLst>
                </a:gridCol>
                <a:gridCol w="1358414">
                  <a:extLst>
                    <a:ext uri="{9D8B030D-6E8A-4147-A177-3AD203B41FA5}">
                      <a16:colId xmlns:a16="http://schemas.microsoft.com/office/drawing/2014/main" val="1566247334"/>
                    </a:ext>
                  </a:extLst>
                </a:gridCol>
              </a:tblGrid>
              <a:tr h="530349">
                <a:tc>
                  <a:txBody>
                    <a:bodyPr/>
                    <a:lstStyle/>
                    <a:p>
                      <a:pPr algn="ctr"/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商品列表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总体积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80526"/>
                  </a:ext>
                </a:extLst>
              </a:tr>
              <a:tr h="5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10+3=13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24+2=26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3917"/>
                  </a:ext>
                </a:extLst>
              </a:tr>
              <a:tr h="530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3+4+4=11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2+9+9=20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45746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E358DB5-1AD7-5E59-A306-07843EFCBA72}"/>
              </a:ext>
            </a:extLst>
          </p:cNvPr>
          <p:cNvSpPr/>
          <p:nvPr/>
        </p:nvSpPr>
        <p:spPr>
          <a:xfrm>
            <a:off x="3580912" y="2854915"/>
            <a:ext cx="1127342" cy="25191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91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直观策略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83" y="907550"/>
            <a:ext cx="10694443" cy="13220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核心思想：将商品排序，依次挑选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策略</a:t>
            </a: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：按商品价值与体积的比由高到低排序，优先挑选</a:t>
            </a:r>
            <a:r>
              <a:rPr lang="zh-CN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比智高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的商品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4EA41C-E6A2-C2BE-E2DF-A5E23CD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85797"/>
              </p:ext>
            </p:extLst>
          </p:nvPr>
        </p:nvGraphicFramePr>
        <p:xfrm>
          <a:off x="453537" y="2854915"/>
          <a:ext cx="4380796" cy="251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199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095199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095199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  <a:gridCol w="1095199">
                  <a:extLst>
                    <a:ext uri="{9D8B030D-6E8A-4147-A177-3AD203B41FA5}">
                      <a16:colId xmlns:a16="http://schemas.microsoft.com/office/drawing/2014/main" val="43332929"/>
                    </a:ext>
                  </a:extLst>
                </a:gridCol>
              </a:tblGrid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比值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2.4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2.25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2.25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419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solidFill>
                            <a:schemeClr val="tx1"/>
                          </a:solidFill>
                          <a:ea typeface="楷体" panose="02010609060101010101" pitchFamily="49" charset="-122"/>
                        </a:rPr>
                        <a:t>0.67</a:t>
                      </a:r>
                      <a:endParaRPr lang="zh-CN" altLang="en-US" b="1" baseline="0" dirty="0">
                        <a:solidFill>
                          <a:schemeClr val="tx1"/>
                        </a:solidFill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491EFF8-962B-D3D0-2CB0-2026EF711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38413"/>
              </p:ext>
            </p:extLst>
          </p:nvPr>
        </p:nvGraphicFramePr>
        <p:xfrm>
          <a:off x="5129778" y="2854915"/>
          <a:ext cx="6832580" cy="2519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16">
                  <a:extLst>
                    <a:ext uri="{9D8B030D-6E8A-4147-A177-3AD203B41FA5}">
                      <a16:colId xmlns:a16="http://schemas.microsoft.com/office/drawing/2014/main" val="3257044815"/>
                    </a:ext>
                  </a:extLst>
                </a:gridCol>
                <a:gridCol w="1366516">
                  <a:extLst>
                    <a:ext uri="{9D8B030D-6E8A-4147-A177-3AD203B41FA5}">
                      <a16:colId xmlns:a16="http://schemas.microsoft.com/office/drawing/2014/main" val="3530864525"/>
                    </a:ext>
                  </a:extLst>
                </a:gridCol>
                <a:gridCol w="1366516">
                  <a:extLst>
                    <a:ext uri="{9D8B030D-6E8A-4147-A177-3AD203B41FA5}">
                      <a16:colId xmlns:a16="http://schemas.microsoft.com/office/drawing/2014/main" val="1364156355"/>
                    </a:ext>
                  </a:extLst>
                </a:gridCol>
                <a:gridCol w="1366516">
                  <a:extLst>
                    <a:ext uri="{9D8B030D-6E8A-4147-A177-3AD203B41FA5}">
                      <a16:colId xmlns:a16="http://schemas.microsoft.com/office/drawing/2014/main" val="878703354"/>
                    </a:ext>
                  </a:extLst>
                </a:gridCol>
                <a:gridCol w="1366516">
                  <a:extLst>
                    <a:ext uri="{9D8B030D-6E8A-4147-A177-3AD203B41FA5}">
                      <a16:colId xmlns:a16="http://schemas.microsoft.com/office/drawing/2014/main" val="1566247334"/>
                    </a:ext>
                  </a:extLst>
                </a:gridCol>
              </a:tblGrid>
              <a:tr h="598815">
                <a:tc>
                  <a:txBody>
                    <a:bodyPr/>
                    <a:lstStyle/>
                    <a:p>
                      <a:pPr algn="ctr"/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商品列表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总体积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总价格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80526"/>
                  </a:ext>
                </a:extLst>
              </a:tr>
              <a:tr h="598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10+3=13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24+2=26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3917"/>
                  </a:ext>
                </a:extLst>
              </a:tr>
              <a:tr h="722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3+4+4=11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2+9+9=20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45746"/>
                  </a:ext>
                </a:extLst>
              </a:tr>
              <a:tr h="598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策略三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+</a:t>
                      </a:r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10+3=13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24+2=26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非最优解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48980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E358DB5-1AD7-5E59-A306-07843EFCBA72}"/>
              </a:ext>
            </a:extLst>
          </p:cNvPr>
          <p:cNvSpPr/>
          <p:nvPr/>
        </p:nvSpPr>
        <p:spPr>
          <a:xfrm>
            <a:off x="3705459" y="2854915"/>
            <a:ext cx="1127342" cy="25191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875B74-A76E-C004-CB44-340236AAF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773" y="5464061"/>
            <a:ext cx="5145701" cy="96179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问题：如何保证获得最优解？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05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蛮力枚举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●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枚举所有商品组合（一共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-1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中情况）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blipFill>
                <a:blip r:embed="rId3"/>
                <a:stretch>
                  <a:fillRect l="-907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38D85EC9-077A-5977-025B-01C78CC1E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73671"/>
              </p:ext>
            </p:extLst>
          </p:nvPr>
        </p:nvGraphicFramePr>
        <p:xfrm>
          <a:off x="8154444" y="4285217"/>
          <a:ext cx="403755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52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E02A1AB-4D03-1802-FECA-D1F27D85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274414"/>
              </p:ext>
            </p:extLst>
          </p:nvPr>
        </p:nvGraphicFramePr>
        <p:xfrm>
          <a:off x="1164921" y="1679356"/>
          <a:ext cx="7891323" cy="370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88923">
                  <a:extLst>
                    <a:ext uri="{9D8B030D-6E8A-4147-A177-3AD203B41FA5}">
                      <a16:colId xmlns:a16="http://schemas.microsoft.com/office/drawing/2014/main" val="3451933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183441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82664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8740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2298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牛奶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2935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884FC3-858C-502B-AAFA-F5B456A38D38}"/>
                  </a:ext>
                </a:extLst>
              </p:cNvPr>
              <p:cNvSpPr txBox="1"/>
              <p:nvPr/>
            </p:nvSpPr>
            <p:spPr>
              <a:xfrm>
                <a:off x="9169052" y="1679356"/>
                <a:ext cx="2004164" cy="39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选择</a:t>
                </a:r>
                <a:r>
                  <a:rPr lang="en-US" altLang="zh-CN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1</a:t>
                </a:r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种商品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zh-CN" altLang="en-US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884FC3-858C-502B-AAFA-F5B456A38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52" y="1679356"/>
                <a:ext cx="2004164" cy="392608"/>
              </a:xfrm>
              <a:prstGeom prst="rect">
                <a:avLst/>
              </a:prstGeom>
              <a:blipFill>
                <a:blip r:embed="rId4"/>
                <a:stretch>
                  <a:fillRect l="-2432" t="-461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94C10F6-BB23-E776-6F85-2CDE1BF70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28977"/>
              </p:ext>
            </p:extLst>
          </p:nvPr>
        </p:nvGraphicFramePr>
        <p:xfrm>
          <a:off x="1164921" y="2379761"/>
          <a:ext cx="8128000" cy="6400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EFF590-9569-E7E6-5D92-682569F8D83C}"/>
                  </a:ext>
                </a:extLst>
              </p:cNvPr>
              <p:cNvSpPr txBox="1"/>
              <p:nvPr/>
            </p:nvSpPr>
            <p:spPr>
              <a:xfrm>
                <a:off x="9471355" y="2554297"/>
                <a:ext cx="2004164" cy="39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选择</a:t>
                </a:r>
                <a:r>
                  <a:rPr lang="en-US" altLang="zh-CN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2</a:t>
                </a:r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种商品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zh-CN" altLang="en-US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EFF590-9569-E7E6-5D92-682569F8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55" y="2554297"/>
                <a:ext cx="2004164" cy="392608"/>
              </a:xfrm>
              <a:prstGeom prst="rect">
                <a:avLst/>
              </a:prstGeom>
              <a:blipFill>
                <a:blip r:embed="rId5"/>
                <a:stretch>
                  <a:fillRect l="-2744" t="-4688" b="-26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1B89A3DE-2214-6164-F682-D10691A3A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33652"/>
              </p:ext>
            </p:extLst>
          </p:nvPr>
        </p:nvGraphicFramePr>
        <p:xfrm>
          <a:off x="1164921" y="3349406"/>
          <a:ext cx="8128000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啤酒、汽水、饼干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饼干、面包、牛奶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F13BA6-3939-8CA3-991B-63D547067D9D}"/>
                  </a:ext>
                </a:extLst>
              </p:cNvPr>
              <p:cNvSpPr txBox="1"/>
              <p:nvPr/>
            </p:nvSpPr>
            <p:spPr>
              <a:xfrm>
                <a:off x="9471355" y="3610302"/>
                <a:ext cx="2004164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选择</a:t>
                </a:r>
                <a:r>
                  <a:rPr lang="en-US" altLang="zh-CN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3</a:t>
                </a:r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种商品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endParaRPr lang="zh-CN" altLang="en-US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F13BA6-3939-8CA3-991B-63D547067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55" y="3610302"/>
                <a:ext cx="2004164" cy="393954"/>
              </a:xfrm>
              <a:prstGeom prst="rect">
                <a:avLst/>
              </a:prstGeom>
              <a:blipFill>
                <a:blip r:embed="rId6"/>
                <a:stretch>
                  <a:fillRect l="-2744" t="-461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A41BC79-B0DA-747F-F092-90101CC92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626951"/>
              </p:ext>
            </p:extLst>
          </p:nvPr>
        </p:nvGraphicFramePr>
        <p:xfrm>
          <a:off x="1164921" y="4593371"/>
          <a:ext cx="5260933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25957">
                  <a:extLst>
                    <a:ext uri="{9D8B030D-6E8A-4147-A177-3AD203B41FA5}">
                      <a16:colId xmlns:a16="http://schemas.microsoft.com/office/drawing/2014/main" val="3922458062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7777340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49722126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0320558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448995882"/>
                    </a:ext>
                  </a:extLst>
                </a:gridCol>
              </a:tblGrid>
              <a:tr h="2040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汽水、饼干、面包、牛奶、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啤酒，饼干、面包、牛奶、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啤酒，汽水、面包、牛奶、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啤酒，汽水、饼干、牛奶、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511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3706B7-5D9B-2EE7-D1B0-03430A7ECFF9}"/>
                  </a:ext>
                </a:extLst>
              </p:cNvPr>
              <p:cNvSpPr txBox="1"/>
              <p:nvPr/>
            </p:nvSpPr>
            <p:spPr>
              <a:xfrm>
                <a:off x="6425854" y="4982693"/>
                <a:ext cx="2004164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选择</a:t>
                </a:r>
                <a:r>
                  <a:rPr lang="en-US" altLang="zh-CN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4</a:t>
                </a:r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种商品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zh-CN" altLang="en-US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3706B7-5D9B-2EE7-D1B0-03430A7EC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54" y="4982693"/>
                <a:ext cx="2004164" cy="391902"/>
              </a:xfrm>
              <a:prstGeom prst="rect">
                <a:avLst/>
              </a:prstGeom>
              <a:blipFill>
                <a:blip r:embed="rId7"/>
                <a:stretch>
                  <a:fillRect l="-2432" t="-6154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7A9D37-9231-49E3-EF98-7E8C0A69D63F}"/>
                  </a:ext>
                </a:extLst>
              </p:cNvPr>
              <p:cNvSpPr txBox="1"/>
              <p:nvPr/>
            </p:nvSpPr>
            <p:spPr>
              <a:xfrm>
                <a:off x="5228921" y="6046902"/>
                <a:ext cx="2004164" cy="41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选择</a:t>
                </a:r>
                <a:r>
                  <a:rPr lang="en-US" altLang="zh-CN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5</a:t>
                </a:r>
                <a:r>
                  <a:rPr lang="zh-CN" altLang="en-US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种商品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bSup>
                  </m:oMath>
                </a14:m>
                <a:endParaRPr lang="zh-CN" altLang="en-US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7A9D37-9231-49E3-EF98-7E8C0A69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21" y="6046902"/>
                <a:ext cx="2004164" cy="410049"/>
              </a:xfrm>
              <a:prstGeom prst="rect">
                <a:avLst/>
              </a:prstGeom>
              <a:blipFill>
                <a:blip r:embed="rId8"/>
                <a:stretch>
                  <a:fillRect l="-2736" t="-5970"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E2A2C01B-67B1-5350-4E2F-A3235387E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12819"/>
              </p:ext>
            </p:extLst>
          </p:nvPr>
        </p:nvGraphicFramePr>
        <p:xfrm>
          <a:off x="1164921" y="5968563"/>
          <a:ext cx="3554608" cy="51121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554608">
                  <a:extLst>
                    <a:ext uri="{9D8B030D-6E8A-4147-A177-3AD203B41FA5}">
                      <a16:colId xmlns:a16="http://schemas.microsoft.com/office/drawing/2014/main" val="765632896"/>
                    </a:ext>
                  </a:extLst>
                </a:gridCol>
              </a:tblGrid>
              <a:tr h="51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啤酒，汽水、饼干、面包、牛奶、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1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2035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蛮力枚举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●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枚举所有商品组合（一共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-1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中情况），检查体积约束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blipFill>
                <a:blip r:embed="rId3"/>
                <a:stretch>
                  <a:fillRect l="-907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38D85EC9-077A-5977-025B-01C78CC1E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096334"/>
              </p:ext>
            </p:extLst>
          </p:nvPr>
        </p:nvGraphicFramePr>
        <p:xfrm>
          <a:off x="8154444" y="4285217"/>
          <a:ext cx="4037556" cy="2219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52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E02A1AB-4D03-1802-FECA-D1F27D85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23669"/>
              </p:ext>
            </p:extLst>
          </p:nvPr>
        </p:nvGraphicFramePr>
        <p:xfrm>
          <a:off x="1164921" y="1679356"/>
          <a:ext cx="7891323" cy="370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88923">
                  <a:extLst>
                    <a:ext uri="{9D8B030D-6E8A-4147-A177-3AD203B41FA5}">
                      <a16:colId xmlns:a16="http://schemas.microsoft.com/office/drawing/2014/main" val="3451933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183441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82664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8740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2298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29358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A884FC3-858C-502B-AAFA-F5B456A38D38}"/>
              </a:ext>
            </a:extLst>
          </p:cNvPr>
          <p:cNvSpPr txBox="1"/>
          <p:nvPr/>
        </p:nvSpPr>
        <p:spPr>
          <a:xfrm>
            <a:off x="9169052" y="1679356"/>
            <a:ext cx="280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绿色数字：</a:t>
            </a:r>
            <a:r>
              <a:rPr lang="zh-CN" altLang="en-US" b="1" dirty="0">
                <a:latin typeface="Cambria" panose="02040503050406030204" pitchFamily="18" charset="0"/>
                <a:ea typeface="华文仿宋" panose="02010600040101010101" pitchFamily="2" charset="-122"/>
              </a:rPr>
              <a:t>商品组合体积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94C10F6-BB23-E776-6F85-2CDE1BF70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96736"/>
              </p:ext>
            </p:extLst>
          </p:nvPr>
        </p:nvGraphicFramePr>
        <p:xfrm>
          <a:off x="1164921" y="2144058"/>
          <a:ext cx="8128000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1B89A3DE-2214-6164-F682-D10691A3A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78593"/>
              </p:ext>
            </p:extLst>
          </p:nvPr>
        </p:nvGraphicFramePr>
        <p:xfrm>
          <a:off x="1164921" y="3135814"/>
          <a:ext cx="81280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A41BC79-B0DA-747F-F092-90101CC92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59775"/>
              </p:ext>
            </p:extLst>
          </p:nvPr>
        </p:nvGraphicFramePr>
        <p:xfrm>
          <a:off x="1164921" y="4447124"/>
          <a:ext cx="5260933" cy="1463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25957">
                  <a:extLst>
                    <a:ext uri="{9D8B030D-6E8A-4147-A177-3AD203B41FA5}">
                      <a16:colId xmlns:a16="http://schemas.microsoft.com/office/drawing/2014/main" val="3922458062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7777340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49722126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0320558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448995882"/>
                    </a:ext>
                  </a:extLst>
                </a:gridCol>
              </a:tblGrid>
              <a:tr h="2040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51138"/>
                  </a:ext>
                </a:extLst>
              </a:tr>
            </a:tbl>
          </a:graphicData>
        </a:graphic>
      </p:graphicFrame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E2A2C01B-67B1-5350-4E2F-A3235387E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0652"/>
              </p:ext>
            </p:extLst>
          </p:nvPr>
        </p:nvGraphicFramePr>
        <p:xfrm>
          <a:off x="1164921" y="6032754"/>
          <a:ext cx="3933172" cy="51121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933172">
                  <a:extLst>
                    <a:ext uri="{9D8B030D-6E8A-4147-A177-3AD203B41FA5}">
                      <a16:colId xmlns:a16="http://schemas.microsoft.com/office/drawing/2014/main" val="765632896"/>
                    </a:ext>
                  </a:extLst>
                </a:gridCol>
              </a:tblGrid>
              <a:tr h="51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1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8539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蛮力枚举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●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枚举所有商品组合（一共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-1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+mn-cs"/>
                  </a:rPr>
                  <a:t>中情况），检查体积约束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F31C5B9-F2D8-47A6-9935-1E8C4EC7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80" y="1014686"/>
                <a:ext cx="10759039" cy="629288"/>
              </a:xfrm>
              <a:prstGeom prst="rect">
                <a:avLst/>
              </a:prstGeom>
              <a:blipFill>
                <a:blip r:embed="rId3"/>
                <a:stretch>
                  <a:fillRect l="-907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38D85EC9-077A-5977-025B-01C78CC1E582}"/>
              </a:ext>
            </a:extLst>
          </p:cNvPr>
          <p:cNvGraphicFramePr>
            <a:graphicFrameLocks noGrp="1"/>
          </p:cNvGraphicFramePr>
          <p:nvPr/>
        </p:nvGraphicFramePr>
        <p:xfrm>
          <a:off x="8154444" y="4285217"/>
          <a:ext cx="4037556" cy="2219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52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345852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E02A1AB-4D03-1802-FECA-D1F27D85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82883"/>
              </p:ext>
            </p:extLst>
          </p:nvPr>
        </p:nvGraphicFramePr>
        <p:xfrm>
          <a:off x="1164921" y="1679356"/>
          <a:ext cx="7891323" cy="370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88923">
                  <a:extLst>
                    <a:ext uri="{9D8B030D-6E8A-4147-A177-3AD203B41FA5}">
                      <a16:colId xmlns:a16="http://schemas.microsoft.com/office/drawing/2014/main" val="3451933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183441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82664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8740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2298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93586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94C10F6-BB23-E776-6F85-2CDE1BF70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6857"/>
              </p:ext>
            </p:extLst>
          </p:nvPr>
        </p:nvGraphicFramePr>
        <p:xfrm>
          <a:off x="1164921" y="2144058"/>
          <a:ext cx="9144000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13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1B89A3DE-2214-6164-F682-D10691A3A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01602"/>
              </p:ext>
            </p:extLst>
          </p:nvPr>
        </p:nvGraphicFramePr>
        <p:xfrm>
          <a:off x="1164920" y="3135814"/>
          <a:ext cx="91440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8972482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44965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631022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5345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249396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56639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477586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55082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961798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6039815"/>
                    </a:ext>
                  </a:extLst>
                </a:gridCol>
              </a:tblGrid>
              <a:tr h="114348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啤酒、汽水、饼干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啤酒、汽水、牛奶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饼干、面包、牛奶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13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￥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0353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A41BC79-B0DA-747F-F092-90101CC9297A}"/>
              </a:ext>
            </a:extLst>
          </p:cNvPr>
          <p:cNvGraphicFramePr>
            <a:graphicFrameLocks noGrp="1"/>
          </p:cNvGraphicFramePr>
          <p:nvPr/>
        </p:nvGraphicFramePr>
        <p:xfrm>
          <a:off x="1164921" y="4447124"/>
          <a:ext cx="5260933" cy="1463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25957">
                  <a:extLst>
                    <a:ext uri="{9D8B030D-6E8A-4147-A177-3AD203B41FA5}">
                      <a16:colId xmlns:a16="http://schemas.microsoft.com/office/drawing/2014/main" val="3922458062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7777340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49722126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3032055837"/>
                    </a:ext>
                  </a:extLst>
                </a:gridCol>
                <a:gridCol w="1083744">
                  <a:extLst>
                    <a:ext uri="{9D8B030D-6E8A-4147-A177-3AD203B41FA5}">
                      <a16:colId xmlns:a16="http://schemas.microsoft.com/office/drawing/2014/main" val="448995882"/>
                    </a:ext>
                  </a:extLst>
                </a:gridCol>
              </a:tblGrid>
              <a:tr h="2040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汽水、饼干、面包、牛奶、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51138"/>
                  </a:ext>
                </a:extLst>
              </a:tr>
            </a:tbl>
          </a:graphicData>
        </a:graphic>
      </p:graphicFrame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E2A2C01B-67B1-5350-4E2F-A3235387E1EE}"/>
              </a:ext>
            </a:extLst>
          </p:cNvPr>
          <p:cNvGraphicFramePr>
            <a:graphicFrameLocks noGrp="1"/>
          </p:cNvGraphicFramePr>
          <p:nvPr/>
        </p:nvGraphicFramePr>
        <p:xfrm>
          <a:off x="1164921" y="6032754"/>
          <a:ext cx="3933172" cy="51121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933172">
                  <a:extLst>
                    <a:ext uri="{9D8B030D-6E8A-4147-A177-3AD203B41FA5}">
                      <a16:colId xmlns:a16="http://schemas.microsoft.com/office/drawing/2014/main" val="765632896"/>
                    </a:ext>
                  </a:extLst>
                </a:gridCol>
              </a:tblGrid>
              <a:tr h="51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啤酒，汽水、饼干、面包、牛奶、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</a:t>
                      </a:r>
                      <a:endParaRPr lang="zh-CN" altLang="en-US" dirty="0">
                        <a:solidFill>
                          <a:srgbClr val="00B05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1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2618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递归函数：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kern="0" dirty="0" err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h,i,c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蛮力枚举：递归求解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961" y="1671638"/>
            <a:ext cx="6959477" cy="15624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在第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个商品到第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个商品中，容量为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时最优解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选择啤酒：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(1,4,3)+24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不选啤酒：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(1,4,13)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99709923-C7AE-26F9-B4A9-23839B05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59922"/>
              </p:ext>
            </p:extLst>
          </p:nvPr>
        </p:nvGraphicFramePr>
        <p:xfrm>
          <a:off x="566455" y="3234068"/>
          <a:ext cx="4443956" cy="294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989">
                  <a:extLst>
                    <a:ext uri="{9D8B030D-6E8A-4147-A177-3AD203B41FA5}">
                      <a16:colId xmlns:a16="http://schemas.microsoft.com/office/drawing/2014/main" val="2699350058"/>
                    </a:ext>
                  </a:extLst>
                </a:gridCol>
                <a:gridCol w="1110989">
                  <a:extLst>
                    <a:ext uri="{9D8B030D-6E8A-4147-A177-3AD203B41FA5}">
                      <a16:colId xmlns:a16="http://schemas.microsoft.com/office/drawing/2014/main" val="3191297192"/>
                    </a:ext>
                  </a:extLst>
                </a:gridCol>
                <a:gridCol w="1110989">
                  <a:extLst>
                    <a:ext uri="{9D8B030D-6E8A-4147-A177-3AD203B41FA5}">
                      <a16:colId xmlns:a16="http://schemas.microsoft.com/office/drawing/2014/main" val="1139407149"/>
                    </a:ext>
                  </a:extLst>
                </a:gridCol>
                <a:gridCol w="1110989">
                  <a:extLst>
                    <a:ext uri="{9D8B030D-6E8A-4147-A177-3AD203B41FA5}">
                      <a16:colId xmlns:a16="http://schemas.microsoft.com/office/drawing/2014/main" val="1219734636"/>
                    </a:ext>
                  </a:extLst>
                </a:gridCol>
              </a:tblGrid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商品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体积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73246"/>
                  </a:ext>
                </a:extLst>
              </a:tr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饼干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44528"/>
                  </a:ext>
                </a:extLst>
              </a:tr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面包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1893"/>
                  </a:ext>
                </a:extLst>
              </a:tr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牛奶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9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64264"/>
                  </a:ext>
                </a:extLst>
              </a:tr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汽水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92084"/>
                  </a:ext>
                </a:extLst>
              </a:tr>
              <a:tr h="490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ea typeface="楷体" panose="02010609060101010101" pitchFamily="49" charset="-122"/>
                        </a:rPr>
                        <a:t>啤酒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24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baseline="0" dirty="0"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8767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56FECFF-6A89-3DFF-73F7-774F7C5D973B}"/>
              </a:ext>
            </a:extLst>
          </p:cNvPr>
          <p:cNvSpPr txBox="1"/>
          <p:nvPr/>
        </p:nvSpPr>
        <p:spPr>
          <a:xfrm>
            <a:off x="7472949" y="2256122"/>
            <a:ext cx="2671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(1,5,13)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8D0B28-BDE6-D684-80E2-934BDACC4394}"/>
              </a:ext>
            </a:extLst>
          </p:cNvPr>
          <p:cNvSpPr txBox="1"/>
          <p:nvPr/>
        </p:nvSpPr>
        <p:spPr>
          <a:xfrm>
            <a:off x="5550548" y="3393775"/>
            <a:ext cx="326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(1,4,3)+24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CB79985-25B6-487A-FE28-DD08B492493B}"/>
              </a:ext>
            </a:extLst>
          </p:cNvPr>
          <p:cNvCxnSpPr/>
          <p:nvPr/>
        </p:nvCxnSpPr>
        <p:spPr>
          <a:xfrm flipH="1">
            <a:off x="7027101" y="2717787"/>
            <a:ext cx="977031" cy="71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CFB0014-081B-8A6E-04D1-8186CDE36DB1}"/>
              </a:ext>
            </a:extLst>
          </p:cNvPr>
          <p:cNvSpPr txBox="1"/>
          <p:nvPr/>
        </p:nvSpPr>
        <p:spPr>
          <a:xfrm>
            <a:off x="9071975" y="3393775"/>
            <a:ext cx="2677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KnapsackSR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(1,4,13)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E50026B-90BB-097C-1D00-E777AF92C829}"/>
              </a:ext>
            </a:extLst>
          </p:cNvPr>
          <p:cNvCxnSpPr>
            <a:stCxn id="9" idx="2"/>
          </p:cNvCxnSpPr>
          <p:nvPr/>
        </p:nvCxnSpPr>
        <p:spPr>
          <a:xfrm>
            <a:off x="8808537" y="2717787"/>
            <a:ext cx="1237337" cy="67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5D5302C-4409-6154-B284-6BA0AB0DD2B1}"/>
              </a:ext>
            </a:extLst>
          </p:cNvPr>
          <p:cNvSpPr txBox="1"/>
          <p:nvPr/>
        </p:nvSpPr>
        <p:spPr>
          <a:xfrm>
            <a:off x="5107486" y="4885079"/>
            <a:ext cx="4443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选择汽水</a:t>
            </a:r>
            <a:r>
              <a:rPr lang="en-US" altLang="zh-CN" sz="2400" b="1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            </a:t>
            </a:r>
            <a:r>
              <a:rPr lang="zh-CN" altLang="en-US" sz="2400" b="1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不选汽水</a:t>
            </a:r>
            <a:r>
              <a:rPr lang="en-US" altLang="zh-CN" sz="2400" b="1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106D46-6A89-44F8-D1E1-593091478802}"/>
              </a:ext>
            </a:extLst>
          </p:cNvPr>
          <p:cNvCxnSpPr/>
          <p:nvPr/>
        </p:nvCxnSpPr>
        <p:spPr>
          <a:xfrm flipH="1">
            <a:off x="6096000" y="3855440"/>
            <a:ext cx="612287" cy="85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0858A-63A4-63D9-2D7E-45E6803BB506}"/>
              </a:ext>
            </a:extLst>
          </p:cNvPr>
          <p:cNvCxnSpPr/>
          <p:nvPr/>
        </p:nvCxnSpPr>
        <p:spPr>
          <a:xfrm>
            <a:off x="7181591" y="3855440"/>
            <a:ext cx="822541" cy="102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06E741F-574A-3E2D-ECAC-F38C1B31186C}"/>
              </a:ext>
            </a:extLst>
          </p:cNvPr>
          <p:cNvSpPr txBox="1"/>
          <p:nvPr/>
        </p:nvSpPr>
        <p:spPr>
          <a:xfrm>
            <a:off x="10078237" y="4864258"/>
            <a:ext cx="1214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…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01E31408-B7A6-E42E-B0B2-DE8D84B98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1682" y="4846083"/>
                <a:ext cx="9328639" cy="15624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(1,5,13)=max{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 </a:t>
                </a:r>
                <a:r>
                  <a:rPr kumimoji="0" lang="en-US" altLang="zh-CN" sz="2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(1,4,3)+24,</a:t>
                </a:r>
                <a:r>
                  <a:rPr kumimoji="0" lang="en-US" altLang="zh-CN" sz="2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(1,4,13)}</a:t>
                </a:r>
              </a:p>
              <a:p>
                <a:pPr mar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400" kern="0" dirty="0" err="1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</a:t>
                </a:r>
                <a:r>
                  <a:rPr lang="en-US" altLang="zh-CN" sz="2400" kern="0" dirty="0" err="1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h,i,c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)=max{ </a:t>
                </a:r>
                <a:r>
                  <a:rPr lang="en-US" altLang="zh-CN" sz="2400" kern="0" dirty="0" err="1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(h,i-1,c-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)+</a:t>
                </a:r>
                <a:r>
                  <a:rPr lang="en-US" altLang="zh-CN" sz="2400" kern="0" dirty="0">
                    <a:solidFill>
                      <a:schemeClr val="bg1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,</a:t>
                </a:r>
                <a:r>
                  <a:rPr lang="en-US" altLang="zh-CN" sz="2400" kern="0" dirty="0" err="1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KnapsackSR</a:t>
                </a:r>
                <a:r>
                  <a:rPr lang="en-US" altLang="zh-CN" sz="2400" kern="0" dirty="0">
                    <a:solidFill>
                      <a:schemeClr val="bg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(h,i-1,c)}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400" dirty="0">
                  <a:solidFill>
                    <a:schemeClr val="bg1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01E31408-B7A6-E42E-B0B2-DE8D84B98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682" y="4846083"/>
                <a:ext cx="9328639" cy="1562430"/>
              </a:xfrm>
              <a:prstGeom prst="rect">
                <a:avLst/>
              </a:prstGeom>
              <a:blipFill>
                <a:blip r:embed="rId3"/>
                <a:stretch>
                  <a:fillRect l="-719" r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03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蛮力枚举：复杂度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DA9CB908-7CAE-447C-846E-31300146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5" y="901678"/>
            <a:ext cx="5347188" cy="114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●递归树</a:t>
            </a:r>
            <a:endParaRPr lang="en-US" altLang="zh-CN" sz="2400" b="1" dirty="0">
              <a:solidFill>
                <a:prstClr val="black"/>
              </a:solidFill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——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例：商品体积均为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v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878B24-970B-4326-A232-CC83922264B7}"/>
              </a:ext>
            </a:extLst>
          </p:cNvPr>
          <p:cNvSpPr txBox="1"/>
          <p:nvPr/>
        </p:nvSpPr>
        <p:spPr>
          <a:xfrm>
            <a:off x="4359657" y="1658776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n,C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9869F9-C9F3-92BE-56C1-6EFF29A3DE96}"/>
              </a:ext>
            </a:extLst>
          </p:cNvPr>
          <p:cNvSpPr txBox="1"/>
          <p:nvPr/>
        </p:nvSpPr>
        <p:spPr>
          <a:xfrm>
            <a:off x="3212669" y="2520047"/>
            <a:ext cx="181627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32749B-FE7B-42C9-2C19-EDA0CD4B12BB}"/>
              </a:ext>
            </a:extLst>
          </p:cNvPr>
          <p:cNvSpPr txBox="1"/>
          <p:nvPr/>
        </p:nvSpPr>
        <p:spPr>
          <a:xfrm>
            <a:off x="5267794" y="2520047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3ABC01-EFA3-C2FD-1220-CE576CDFF11B}"/>
              </a:ext>
            </a:extLst>
          </p:cNvPr>
          <p:cNvSpPr txBox="1"/>
          <p:nvPr/>
        </p:nvSpPr>
        <p:spPr>
          <a:xfrm>
            <a:off x="1689841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3ACBBC-80E5-8FB6-C277-AE3FFB0ADC19}"/>
              </a:ext>
            </a:extLst>
          </p:cNvPr>
          <p:cNvSpPr txBox="1"/>
          <p:nvPr/>
        </p:nvSpPr>
        <p:spPr>
          <a:xfrm>
            <a:off x="3679392" y="3474765"/>
            <a:ext cx="1816274" cy="36933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F93075-5081-30FE-D42A-26EF4C46A234}"/>
              </a:ext>
            </a:extLst>
          </p:cNvPr>
          <p:cNvSpPr txBox="1"/>
          <p:nvPr/>
        </p:nvSpPr>
        <p:spPr>
          <a:xfrm>
            <a:off x="5737520" y="3474765"/>
            <a:ext cx="1816274" cy="36933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122AF0-131D-DA5E-BE5F-AF6A10FB3842}"/>
              </a:ext>
            </a:extLst>
          </p:cNvPr>
          <p:cNvSpPr txBox="1"/>
          <p:nvPr/>
        </p:nvSpPr>
        <p:spPr>
          <a:xfrm>
            <a:off x="7714828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049F21-3C98-5B9A-7E79-226FE45721DB}"/>
              </a:ext>
            </a:extLst>
          </p:cNvPr>
          <p:cNvSpPr txBox="1"/>
          <p:nvPr/>
        </p:nvSpPr>
        <p:spPr>
          <a:xfrm>
            <a:off x="553745" y="4503101"/>
            <a:ext cx="113609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(n-3,C-3v)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35A559-3271-780E-6BEA-6004570FB091}"/>
              </a:ext>
            </a:extLst>
          </p:cNvPr>
          <p:cNvSpPr txBox="1"/>
          <p:nvPr/>
        </p:nvSpPr>
        <p:spPr>
          <a:xfrm>
            <a:off x="1826260" y="4503101"/>
            <a:ext cx="1182025" cy="367035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517568-E068-B965-86D5-D9CE4E05FB0C}"/>
              </a:ext>
            </a:extLst>
          </p:cNvPr>
          <p:cNvSpPr txBox="1"/>
          <p:nvPr/>
        </p:nvSpPr>
        <p:spPr>
          <a:xfrm>
            <a:off x="3171571" y="4503101"/>
            <a:ext cx="1182025" cy="367035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29B601-19B1-D049-4E18-9026C47B5A38}"/>
              </a:ext>
            </a:extLst>
          </p:cNvPr>
          <p:cNvSpPr txBox="1"/>
          <p:nvPr/>
        </p:nvSpPr>
        <p:spPr>
          <a:xfrm>
            <a:off x="4486833" y="4503100"/>
            <a:ext cx="1084220" cy="3670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2B708F-D036-0C5A-235D-E1C720078542}"/>
              </a:ext>
            </a:extLst>
          </p:cNvPr>
          <p:cNvSpPr txBox="1"/>
          <p:nvPr/>
        </p:nvSpPr>
        <p:spPr>
          <a:xfrm>
            <a:off x="5683008" y="4485365"/>
            <a:ext cx="1084220" cy="367034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5B3C11-0F76-FF0C-E6EA-63B2CAD395E3}"/>
              </a:ext>
            </a:extLst>
          </p:cNvPr>
          <p:cNvSpPr txBox="1"/>
          <p:nvPr/>
        </p:nvSpPr>
        <p:spPr>
          <a:xfrm>
            <a:off x="6900465" y="4482007"/>
            <a:ext cx="1084220" cy="36933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1F453E-C385-CCEB-08E4-33D4B4099CD2}"/>
              </a:ext>
            </a:extLst>
          </p:cNvPr>
          <p:cNvSpPr txBox="1"/>
          <p:nvPr/>
        </p:nvSpPr>
        <p:spPr>
          <a:xfrm>
            <a:off x="8117922" y="4462102"/>
            <a:ext cx="1215829" cy="36703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7173A4-A477-0BBD-3CB4-1344EE2CB45A}"/>
              </a:ext>
            </a:extLst>
          </p:cNvPr>
          <p:cNvSpPr txBox="1"/>
          <p:nvPr/>
        </p:nvSpPr>
        <p:spPr>
          <a:xfrm>
            <a:off x="9441951" y="4462102"/>
            <a:ext cx="1215829" cy="367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2CC2282-6E45-86A6-4503-28C2F0986EF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4120806" y="2028108"/>
            <a:ext cx="1146988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EF3C7DE-10A0-6851-2EBF-4172D7EAE013}"/>
              </a:ext>
            </a:extLst>
          </p:cNvPr>
          <p:cNvCxnSpPr>
            <a:stCxn id="2" idx="2"/>
            <a:endCxn id="11" idx="0"/>
          </p:cNvCxnSpPr>
          <p:nvPr/>
        </p:nvCxnSpPr>
        <p:spPr>
          <a:xfrm>
            <a:off x="5267794" y="2028108"/>
            <a:ext cx="908137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6C4101-54D9-CD87-916A-F4337E0A1E09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2597978" y="2889379"/>
            <a:ext cx="1522828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EB2EDE8-2302-8977-9736-5F0CE3818269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4120806" y="2889379"/>
            <a:ext cx="466723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5D2724A-F5D9-DC24-FD44-967A8011448E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6175931" y="2889379"/>
            <a:ext cx="469726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F30056-0C07-8FFF-2697-2F46F10DD379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>
            <a:off x="6175931" y="2889379"/>
            <a:ext cx="2447034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C107351-54A0-B944-52C0-84809296C97C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flipH="1">
            <a:off x="1121793" y="3844097"/>
            <a:ext cx="1476185" cy="6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08E48F4-08CA-2A07-87CD-5AFD92B7A13E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 flipH="1">
            <a:off x="2411379" y="3844097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BB5B490-579A-E0CF-3CF9-A63441F75D0C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 flipH="1">
            <a:off x="3762584" y="3844097"/>
            <a:ext cx="824945" cy="6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C1E8909-AB87-8487-B48E-D744CCBEC254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>
            <a:off x="4587529" y="3844097"/>
            <a:ext cx="441414" cy="6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A5DC4E3-AE7E-F77E-8FD5-85BE3FE4F080}"/>
              </a:ext>
            </a:extLst>
          </p:cNvPr>
          <p:cNvCxnSpPr>
            <a:stCxn id="15" idx="2"/>
          </p:cNvCxnSpPr>
          <p:nvPr/>
        </p:nvCxnSpPr>
        <p:spPr>
          <a:xfrm flipH="1">
            <a:off x="6096000" y="3844097"/>
            <a:ext cx="549657" cy="6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D7A048B-E4E2-6736-613A-9B6527F5FF35}"/>
              </a:ext>
            </a:extLst>
          </p:cNvPr>
          <p:cNvCxnSpPr>
            <a:stCxn id="15" idx="2"/>
            <a:endCxn id="22" idx="0"/>
          </p:cNvCxnSpPr>
          <p:nvPr/>
        </p:nvCxnSpPr>
        <p:spPr>
          <a:xfrm>
            <a:off x="6645657" y="3844097"/>
            <a:ext cx="796918" cy="6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2AA1166-DF4C-E8BC-B517-775CA740BC49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622965" y="3844097"/>
            <a:ext cx="102872" cy="61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C40F2ED-5CBB-DC5E-2E88-0F86C7C59214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8622965" y="3844097"/>
            <a:ext cx="1426901" cy="61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5305FA2-6FDF-A70D-FB27-64F0022B6838}"/>
              </a:ext>
            </a:extLst>
          </p:cNvPr>
          <p:cNvSpPr txBox="1"/>
          <p:nvPr/>
        </p:nvSpPr>
        <p:spPr>
          <a:xfrm>
            <a:off x="4175056" y="2045709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FD8E254-2182-EDFE-8CC6-7244F5362599}"/>
              </a:ext>
            </a:extLst>
          </p:cNvPr>
          <p:cNvSpPr txBox="1"/>
          <p:nvPr/>
        </p:nvSpPr>
        <p:spPr>
          <a:xfrm>
            <a:off x="2976619" y="2969872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5C41F43-4322-534E-9BC6-2C61C7921EA2}"/>
              </a:ext>
            </a:extLst>
          </p:cNvPr>
          <p:cNvSpPr txBox="1"/>
          <p:nvPr/>
        </p:nvSpPr>
        <p:spPr>
          <a:xfrm>
            <a:off x="6269587" y="3033915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8723615-FC0A-1123-ED00-1C47DBE61B7B}"/>
              </a:ext>
            </a:extLst>
          </p:cNvPr>
          <p:cNvSpPr txBox="1"/>
          <p:nvPr/>
        </p:nvSpPr>
        <p:spPr>
          <a:xfrm>
            <a:off x="1007487" y="3924590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8D96192-9F4E-2B2C-3C92-FD171684E529}"/>
              </a:ext>
            </a:extLst>
          </p:cNvPr>
          <p:cNvSpPr txBox="1"/>
          <p:nvPr/>
        </p:nvSpPr>
        <p:spPr>
          <a:xfrm>
            <a:off x="3583745" y="3966979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DF66DC1-FCB9-7B7C-C24F-8AC3F33D25A2}"/>
              </a:ext>
            </a:extLst>
          </p:cNvPr>
          <p:cNvSpPr txBox="1"/>
          <p:nvPr/>
        </p:nvSpPr>
        <p:spPr>
          <a:xfrm>
            <a:off x="5880523" y="3988932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CA9884E-C951-64E0-D06A-FA6F07A62995}"/>
              </a:ext>
            </a:extLst>
          </p:cNvPr>
          <p:cNvSpPr txBox="1"/>
          <p:nvPr/>
        </p:nvSpPr>
        <p:spPr>
          <a:xfrm>
            <a:off x="8392778" y="3988932"/>
            <a:ext cx="22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1                        0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B56FC11-3101-CE6B-D49A-92DA92CFF4EA}"/>
              </a:ext>
            </a:extLst>
          </p:cNvPr>
          <p:cNvCxnSpPr>
            <a:cxnSpLocks/>
          </p:cNvCxnSpPr>
          <p:nvPr/>
        </p:nvCxnSpPr>
        <p:spPr>
          <a:xfrm flipH="1">
            <a:off x="726043" y="4870854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68EB4C0-03C7-F00B-3E25-61B2C8A9C740}"/>
              </a:ext>
            </a:extLst>
          </p:cNvPr>
          <p:cNvCxnSpPr/>
          <p:nvPr/>
        </p:nvCxnSpPr>
        <p:spPr>
          <a:xfrm flipH="1">
            <a:off x="1148338" y="4870854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0B53721-E3D9-60B1-EED3-6AB2D535D371}"/>
              </a:ext>
            </a:extLst>
          </p:cNvPr>
          <p:cNvCxnSpPr>
            <a:cxnSpLocks/>
          </p:cNvCxnSpPr>
          <p:nvPr/>
        </p:nvCxnSpPr>
        <p:spPr>
          <a:xfrm flipH="1">
            <a:off x="1714306" y="4888917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D1E83343-BBE0-EAF7-6651-EA9E4B390217}"/>
              </a:ext>
            </a:extLst>
          </p:cNvPr>
          <p:cNvCxnSpPr>
            <a:cxnSpLocks/>
          </p:cNvCxnSpPr>
          <p:nvPr/>
        </p:nvCxnSpPr>
        <p:spPr>
          <a:xfrm>
            <a:off x="2323200" y="4888917"/>
            <a:ext cx="85537" cy="56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500D5D5-36F5-2D7D-D4B7-28976AC958DA}"/>
              </a:ext>
            </a:extLst>
          </p:cNvPr>
          <p:cNvCxnSpPr>
            <a:cxnSpLocks/>
          </p:cNvCxnSpPr>
          <p:nvPr/>
        </p:nvCxnSpPr>
        <p:spPr>
          <a:xfrm flipH="1">
            <a:off x="3103167" y="4855645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2322CE5F-A871-0B7E-31F3-97BEFF97746C}"/>
              </a:ext>
            </a:extLst>
          </p:cNvPr>
          <p:cNvCxnSpPr/>
          <p:nvPr/>
        </p:nvCxnSpPr>
        <p:spPr>
          <a:xfrm flipH="1">
            <a:off x="3525462" y="4855645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C8B7246-CFC2-63A1-958F-72454B2ABC9F}"/>
              </a:ext>
            </a:extLst>
          </p:cNvPr>
          <p:cNvSpPr txBox="1"/>
          <p:nvPr/>
        </p:nvSpPr>
        <p:spPr>
          <a:xfrm>
            <a:off x="348022" y="5531700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E54F97E-8E44-05C0-70CF-764A84D381F4}"/>
              </a:ext>
            </a:extLst>
          </p:cNvPr>
          <p:cNvSpPr txBox="1"/>
          <p:nvPr/>
        </p:nvSpPr>
        <p:spPr>
          <a:xfrm>
            <a:off x="843891" y="5531700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A59D7AB-C583-5580-BDF5-EACC4294964B}"/>
              </a:ext>
            </a:extLst>
          </p:cNvPr>
          <p:cNvSpPr txBox="1"/>
          <p:nvPr/>
        </p:nvSpPr>
        <p:spPr>
          <a:xfrm>
            <a:off x="3084927" y="5456240"/>
            <a:ext cx="55380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最深可达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DDC45BA-A06F-E366-764A-7BB6216D69B7}"/>
              </a:ext>
            </a:extLst>
          </p:cNvPr>
          <p:cNvCxnSpPr>
            <a:cxnSpLocks/>
          </p:cNvCxnSpPr>
          <p:nvPr/>
        </p:nvCxnSpPr>
        <p:spPr>
          <a:xfrm flipH="1">
            <a:off x="4516493" y="4888590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7E7A81F-27C4-4363-1268-D00F86AC9012}"/>
              </a:ext>
            </a:extLst>
          </p:cNvPr>
          <p:cNvCxnSpPr/>
          <p:nvPr/>
        </p:nvCxnSpPr>
        <p:spPr>
          <a:xfrm flipH="1">
            <a:off x="4938788" y="4888590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AA80C2E-4551-B029-8DE8-4FF21D6EBC38}"/>
              </a:ext>
            </a:extLst>
          </p:cNvPr>
          <p:cNvCxnSpPr>
            <a:cxnSpLocks/>
          </p:cNvCxnSpPr>
          <p:nvPr/>
        </p:nvCxnSpPr>
        <p:spPr>
          <a:xfrm flipH="1">
            <a:off x="5743220" y="4859793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062F0BD-A186-AB8D-5E1E-26737D8CD3AA}"/>
              </a:ext>
            </a:extLst>
          </p:cNvPr>
          <p:cNvCxnSpPr/>
          <p:nvPr/>
        </p:nvCxnSpPr>
        <p:spPr>
          <a:xfrm flipH="1">
            <a:off x="6165515" y="4859793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8223AEB-CC37-E27B-2399-E488B9BD0DCB}"/>
              </a:ext>
            </a:extLst>
          </p:cNvPr>
          <p:cNvCxnSpPr>
            <a:cxnSpLocks/>
          </p:cNvCxnSpPr>
          <p:nvPr/>
        </p:nvCxnSpPr>
        <p:spPr>
          <a:xfrm flipH="1">
            <a:off x="6898297" y="4833603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B810698-A2DB-C068-8D55-44518BAA4665}"/>
              </a:ext>
            </a:extLst>
          </p:cNvPr>
          <p:cNvCxnSpPr/>
          <p:nvPr/>
        </p:nvCxnSpPr>
        <p:spPr>
          <a:xfrm flipH="1">
            <a:off x="7320592" y="4833603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029A8A4-3CCE-4C8A-4F35-82725A5DBEFA}"/>
              </a:ext>
            </a:extLst>
          </p:cNvPr>
          <p:cNvCxnSpPr>
            <a:cxnSpLocks/>
          </p:cNvCxnSpPr>
          <p:nvPr/>
        </p:nvCxnSpPr>
        <p:spPr>
          <a:xfrm flipH="1">
            <a:off x="8053374" y="4859793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18183D-E905-B9BA-E106-E7A35E3C1754}"/>
              </a:ext>
            </a:extLst>
          </p:cNvPr>
          <p:cNvCxnSpPr>
            <a:cxnSpLocks/>
          </p:cNvCxnSpPr>
          <p:nvPr/>
        </p:nvCxnSpPr>
        <p:spPr>
          <a:xfrm>
            <a:off x="8662268" y="4859793"/>
            <a:ext cx="664031" cy="555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BDB64390-AC81-5215-6F43-12F929FFA213}"/>
              </a:ext>
            </a:extLst>
          </p:cNvPr>
          <p:cNvSpPr txBox="1"/>
          <p:nvPr/>
        </p:nvSpPr>
        <p:spPr>
          <a:xfrm>
            <a:off x="1542780" y="5567827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8DF71B0-F238-5AD9-98F8-AF117E7D4D65}"/>
              </a:ext>
            </a:extLst>
          </p:cNvPr>
          <p:cNvSpPr txBox="1"/>
          <p:nvPr/>
        </p:nvSpPr>
        <p:spPr>
          <a:xfrm>
            <a:off x="2214512" y="5563453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CFACBFB-4E0A-FEF2-2BDA-AE8CC58597BC}"/>
              </a:ext>
            </a:extLst>
          </p:cNvPr>
          <p:cNvSpPr txBox="1"/>
          <p:nvPr/>
        </p:nvSpPr>
        <p:spPr>
          <a:xfrm>
            <a:off x="9326299" y="5418989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4F89012-1778-30E7-0CA3-7BDF9801B841}"/>
              </a:ext>
            </a:extLst>
          </p:cNvPr>
          <p:cNvCxnSpPr>
            <a:cxnSpLocks/>
          </p:cNvCxnSpPr>
          <p:nvPr/>
        </p:nvCxnSpPr>
        <p:spPr>
          <a:xfrm flipH="1">
            <a:off x="9430844" y="4836282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2DF5D7F-09D9-5AC0-574D-7AA287D01B28}"/>
              </a:ext>
            </a:extLst>
          </p:cNvPr>
          <p:cNvCxnSpPr>
            <a:cxnSpLocks/>
          </p:cNvCxnSpPr>
          <p:nvPr/>
        </p:nvCxnSpPr>
        <p:spPr>
          <a:xfrm flipH="1">
            <a:off x="9817345" y="4836282"/>
            <a:ext cx="222393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 Box 13">
                <a:extLst>
                  <a:ext uri="{FF2B5EF4-FFF2-40B4-BE49-F238E27FC236}">
                    <a16:creationId xmlns:a16="http://schemas.microsoft.com/office/drawing/2014/main" id="{942494F4-FD16-4AC6-9A2B-C416A868B3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7381" y="5935327"/>
                <a:ext cx="6867944" cy="590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重复求解大量子问题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O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）如何优化蛮力枚举？</a:t>
                </a:r>
                <a:endParaRPr lang="en-US" altLang="zh-CN" sz="2400" b="1" dirty="0">
                  <a:solidFill>
                    <a:srgbClr val="FF0000"/>
                  </a:solidFill>
                  <a:latin typeface="Cambria" panose="02040503050406030204" pitchFamily="18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1" name="Text Box 13">
                <a:extLst>
                  <a:ext uri="{FF2B5EF4-FFF2-40B4-BE49-F238E27FC236}">
                    <a16:creationId xmlns:a16="http://schemas.microsoft.com/office/drawing/2014/main" id="{942494F4-FD16-4AC6-9A2B-C416A868B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7381" y="5935327"/>
                <a:ext cx="6867944" cy="590033"/>
              </a:xfrm>
              <a:prstGeom prst="rect">
                <a:avLst/>
              </a:prstGeom>
              <a:blipFill>
                <a:blip r:embed="rId3"/>
                <a:stretch>
                  <a:fillRect l="-1421" r="-1066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759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从蛮力枚举到备忘递归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DA9CB908-7CAE-447C-846E-31300146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74" y="1794731"/>
            <a:ext cx="5347188" cy="114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记录子问题解</a:t>
            </a:r>
            <a:endParaRPr lang="en-US" altLang="zh-CN" sz="2400" b="1" dirty="0">
              <a:solidFill>
                <a:prstClr val="black"/>
              </a:solidFill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避免重复计算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17C88-6723-428C-A1B7-6CCFE34AB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166081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优化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8A9FD8-F8C2-D92F-D8CE-1409B546F7D5}"/>
              </a:ext>
            </a:extLst>
          </p:cNvPr>
          <p:cNvSpPr txBox="1"/>
          <p:nvPr/>
        </p:nvSpPr>
        <p:spPr>
          <a:xfrm>
            <a:off x="4359657" y="1658776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n,C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93077D-AE63-9022-39F8-AC9F8D095650}"/>
              </a:ext>
            </a:extLst>
          </p:cNvPr>
          <p:cNvSpPr txBox="1"/>
          <p:nvPr/>
        </p:nvSpPr>
        <p:spPr>
          <a:xfrm>
            <a:off x="3212669" y="2520047"/>
            <a:ext cx="181627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D547A0-1E16-EE56-69B3-1E10FC50D240}"/>
              </a:ext>
            </a:extLst>
          </p:cNvPr>
          <p:cNvSpPr txBox="1"/>
          <p:nvPr/>
        </p:nvSpPr>
        <p:spPr>
          <a:xfrm>
            <a:off x="5267794" y="2520047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BD40B8-5C80-CD02-D582-36C495683F59}"/>
              </a:ext>
            </a:extLst>
          </p:cNvPr>
          <p:cNvSpPr txBox="1"/>
          <p:nvPr/>
        </p:nvSpPr>
        <p:spPr>
          <a:xfrm>
            <a:off x="1689841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BE9E61-913E-1248-8057-36D2960631FC}"/>
              </a:ext>
            </a:extLst>
          </p:cNvPr>
          <p:cNvSpPr txBox="1"/>
          <p:nvPr/>
        </p:nvSpPr>
        <p:spPr>
          <a:xfrm>
            <a:off x="3679392" y="3564655"/>
            <a:ext cx="3619544" cy="36933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E4C99A-F121-72BC-43FF-382394B80191}"/>
              </a:ext>
            </a:extLst>
          </p:cNvPr>
          <p:cNvSpPr txBox="1"/>
          <p:nvPr/>
        </p:nvSpPr>
        <p:spPr>
          <a:xfrm>
            <a:off x="7714828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0C7CF9-B400-ED01-E83E-CFD9FD3EFAA9}"/>
              </a:ext>
            </a:extLst>
          </p:cNvPr>
          <p:cNvSpPr txBox="1"/>
          <p:nvPr/>
        </p:nvSpPr>
        <p:spPr>
          <a:xfrm>
            <a:off x="553745" y="4503101"/>
            <a:ext cx="113609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(n-3,C-3v)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C39D96-4B4C-524D-9E7E-08BE231A8158}"/>
              </a:ext>
            </a:extLst>
          </p:cNvPr>
          <p:cNvSpPr txBox="1"/>
          <p:nvPr/>
        </p:nvSpPr>
        <p:spPr>
          <a:xfrm>
            <a:off x="1826260" y="4514162"/>
            <a:ext cx="2066111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8810D3-348B-64B4-D484-E39518EAEC53}"/>
              </a:ext>
            </a:extLst>
          </p:cNvPr>
          <p:cNvSpPr txBox="1"/>
          <p:nvPr/>
        </p:nvSpPr>
        <p:spPr>
          <a:xfrm>
            <a:off x="4851836" y="4481188"/>
            <a:ext cx="2360556" cy="36933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C6C924-BB90-BF61-A6C1-F01E7F6D0135}"/>
              </a:ext>
            </a:extLst>
          </p:cNvPr>
          <p:cNvSpPr txBox="1"/>
          <p:nvPr/>
        </p:nvSpPr>
        <p:spPr>
          <a:xfrm>
            <a:off x="9441951" y="4462102"/>
            <a:ext cx="1215829" cy="367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(n-3,C-3v)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39468C4-616B-30F6-5553-4057FEAA64C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120806" y="2028108"/>
            <a:ext cx="1146988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F7AAF25-F65D-F8E9-D434-C56F096A97A4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267794" y="2028108"/>
            <a:ext cx="908137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5A43484-62A6-C004-5982-C336B85CB724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2597978" y="2889379"/>
            <a:ext cx="1522828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06D8A1-8693-0CFC-3E65-F78ED9E7B3F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120806" y="2889379"/>
            <a:ext cx="1368358" cy="6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20725F8-0326-CD9B-912B-2016E5544F8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175931" y="2889379"/>
            <a:ext cx="469726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135EE36-3DAD-13EE-7721-B68A63954630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>
            <a:off x="6175931" y="2889379"/>
            <a:ext cx="2447034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93B6B1C-A78F-A172-E390-B76AC310D6C0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121793" y="3844097"/>
            <a:ext cx="1476185" cy="6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122C1C-A687-4AA0-AAB4-B05814FA0C7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2597978" y="3844097"/>
            <a:ext cx="261338" cy="67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05843DD-5197-59FD-D8D0-5040BE50973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762584" y="3933987"/>
            <a:ext cx="1726580" cy="56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9A59B83-F585-176E-FD7A-ACB78CAD7C6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5489164" y="3933987"/>
            <a:ext cx="542950" cy="54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05CBA1-C790-3A6F-F402-C4F322B2680E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032114" y="3844097"/>
            <a:ext cx="2590851" cy="63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926D10F-4EEB-D06B-0CDC-E0A525F6FC30}"/>
              </a:ext>
            </a:extLst>
          </p:cNvPr>
          <p:cNvCxnSpPr>
            <a:stCxn id="18" idx="2"/>
            <a:endCxn id="26" idx="0"/>
          </p:cNvCxnSpPr>
          <p:nvPr/>
        </p:nvCxnSpPr>
        <p:spPr>
          <a:xfrm>
            <a:off x="8622965" y="3844097"/>
            <a:ext cx="1426901" cy="61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41D6168-F411-9F73-2122-37A70A676062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1148338" y="4870854"/>
            <a:ext cx="186599" cy="66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7BF0481-FD5A-6A3F-B166-F1A9ED59D8EC}"/>
              </a:ext>
            </a:extLst>
          </p:cNvPr>
          <p:cNvCxnSpPr>
            <a:cxnSpLocks/>
          </p:cNvCxnSpPr>
          <p:nvPr/>
        </p:nvCxnSpPr>
        <p:spPr>
          <a:xfrm>
            <a:off x="1334937" y="4870854"/>
            <a:ext cx="354904" cy="60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4BB1C15-F7A1-4968-E042-88D1B151005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859316" y="4883494"/>
            <a:ext cx="243851" cy="44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0698BF1-321E-AB8A-85F7-05EAF547BE6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859316" y="4883494"/>
            <a:ext cx="666146" cy="55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FACEB70-4E5B-86BD-A599-C5C36A97F878}"/>
              </a:ext>
            </a:extLst>
          </p:cNvPr>
          <p:cNvSpPr txBox="1"/>
          <p:nvPr/>
        </p:nvSpPr>
        <p:spPr>
          <a:xfrm>
            <a:off x="843891" y="5531700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647C39-2E1E-9DF7-AA58-B5B8A715FDD8}"/>
              </a:ext>
            </a:extLst>
          </p:cNvPr>
          <p:cNvSpPr txBox="1"/>
          <p:nvPr/>
        </p:nvSpPr>
        <p:spPr>
          <a:xfrm>
            <a:off x="3084927" y="5456240"/>
            <a:ext cx="55380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最深可达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67AD5C6-C239-4038-074D-84A069CB2D7A}"/>
              </a:ext>
            </a:extLst>
          </p:cNvPr>
          <p:cNvCxnSpPr>
            <a:cxnSpLocks/>
          </p:cNvCxnSpPr>
          <p:nvPr/>
        </p:nvCxnSpPr>
        <p:spPr>
          <a:xfrm flipH="1">
            <a:off x="5743220" y="4859793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E4A0AE2-936E-C009-565C-22B9ED5381D0}"/>
              </a:ext>
            </a:extLst>
          </p:cNvPr>
          <p:cNvCxnSpPr/>
          <p:nvPr/>
        </p:nvCxnSpPr>
        <p:spPr>
          <a:xfrm flipH="1">
            <a:off x="6165515" y="4859793"/>
            <a:ext cx="186599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37BFE59-99F1-E3E6-3907-1B5BE3DD3B0C}"/>
              </a:ext>
            </a:extLst>
          </p:cNvPr>
          <p:cNvSpPr txBox="1"/>
          <p:nvPr/>
        </p:nvSpPr>
        <p:spPr>
          <a:xfrm>
            <a:off x="1542780" y="5567827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AE7ABF-5D42-562D-E357-07A290BFA9C7}"/>
              </a:ext>
            </a:extLst>
          </p:cNvPr>
          <p:cNvSpPr txBox="1"/>
          <p:nvPr/>
        </p:nvSpPr>
        <p:spPr>
          <a:xfrm>
            <a:off x="9326299" y="5418989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1337615-0816-FC9D-B609-EB5A5FA0D817}"/>
              </a:ext>
            </a:extLst>
          </p:cNvPr>
          <p:cNvCxnSpPr>
            <a:cxnSpLocks/>
          </p:cNvCxnSpPr>
          <p:nvPr/>
        </p:nvCxnSpPr>
        <p:spPr>
          <a:xfrm flipH="1">
            <a:off x="9430844" y="4836282"/>
            <a:ext cx="608894" cy="47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DA85714-FADA-29F8-1446-AF3FBCCA2CEC}"/>
              </a:ext>
            </a:extLst>
          </p:cNvPr>
          <p:cNvCxnSpPr>
            <a:cxnSpLocks/>
          </p:cNvCxnSpPr>
          <p:nvPr/>
        </p:nvCxnSpPr>
        <p:spPr>
          <a:xfrm flipH="1">
            <a:off x="9817345" y="4836282"/>
            <a:ext cx="222393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91379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带备忘递归：计算顺序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DA9CB908-7CAE-447C-846E-31300146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33" y="979911"/>
            <a:ext cx="534718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自顶向下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+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自底向上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8A9FD8-F8C2-D92F-D8CE-1409B546F7D5}"/>
              </a:ext>
            </a:extLst>
          </p:cNvPr>
          <p:cNvSpPr txBox="1"/>
          <p:nvPr/>
        </p:nvSpPr>
        <p:spPr>
          <a:xfrm>
            <a:off x="4359657" y="1658776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n,C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93077D-AE63-9022-39F8-AC9F8D095650}"/>
              </a:ext>
            </a:extLst>
          </p:cNvPr>
          <p:cNvSpPr txBox="1"/>
          <p:nvPr/>
        </p:nvSpPr>
        <p:spPr>
          <a:xfrm>
            <a:off x="3212669" y="2520047"/>
            <a:ext cx="181627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D547A0-1E16-EE56-69B3-1E10FC50D240}"/>
              </a:ext>
            </a:extLst>
          </p:cNvPr>
          <p:cNvSpPr txBox="1"/>
          <p:nvPr/>
        </p:nvSpPr>
        <p:spPr>
          <a:xfrm>
            <a:off x="5267794" y="2520047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(n-1,C-v)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BD40B8-5C80-CD02-D582-36C495683F59}"/>
              </a:ext>
            </a:extLst>
          </p:cNvPr>
          <p:cNvSpPr txBox="1"/>
          <p:nvPr/>
        </p:nvSpPr>
        <p:spPr>
          <a:xfrm>
            <a:off x="1689841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BE9E61-913E-1248-8057-36D2960631FC}"/>
              </a:ext>
            </a:extLst>
          </p:cNvPr>
          <p:cNvSpPr txBox="1"/>
          <p:nvPr/>
        </p:nvSpPr>
        <p:spPr>
          <a:xfrm>
            <a:off x="3679392" y="3564655"/>
            <a:ext cx="3619544" cy="36933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E4C99A-F121-72BC-43FF-382394B80191}"/>
              </a:ext>
            </a:extLst>
          </p:cNvPr>
          <p:cNvSpPr txBox="1"/>
          <p:nvPr/>
        </p:nvSpPr>
        <p:spPr>
          <a:xfrm>
            <a:off x="7714828" y="3474765"/>
            <a:ext cx="181627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(n-2,C-2v)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0C7CF9-B400-ED01-E83E-CFD9FD3EFAA9}"/>
              </a:ext>
            </a:extLst>
          </p:cNvPr>
          <p:cNvSpPr txBox="1"/>
          <p:nvPr/>
        </p:nvSpPr>
        <p:spPr>
          <a:xfrm>
            <a:off x="553745" y="4503101"/>
            <a:ext cx="113609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(n-3,C-3v)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C39D96-4B4C-524D-9E7E-08BE231A8158}"/>
              </a:ext>
            </a:extLst>
          </p:cNvPr>
          <p:cNvSpPr txBox="1"/>
          <p:nvPr/>
        </p:nvSpPr>
        <p:spPr>
          <a:xfrm>
            <a:off x="1826260" y="4514162"/>
            <a:ext cx="2066111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(n-3,C-2v)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8810D3-348B-64B4-D484-E39518EAEC53}"/>
              </a:ext>
            </a:extLst>
          </p:cNvPr>
          <p:cNvSpPr txBox="1"/>
          <p:nvPr/>
        </p:nvSpPr>
        <p:spPr>
          <a:xfrm>
            <a:off x="4851836" y="4481188"/>
            <a:ext cx="2360556" cy="36933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C6C924-BB90-BF61-A6C1-F01E7F6D0135}"/>
              </a:ext>
            </a:extLst>
          </p:cNvPr>
          <p:cNvSpPr txBox="1"/>
          <p:nvPr/>
        </p:nvSpPr>
        <p:spPr>
          <a:xfrm>
            <a:off x="9441951" y="4462102"/>
            <a:ext cx="1215829" cy="367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(n-3,C-3v)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39468C4-616B-30F6-5553-4057FEAA64C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120806" y="2028108"/>
            <a:ext cx="1146988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F7AAF25-F65D-F8E9-D434-C56F096A97A4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267794" y="2028108"/>
            <a:ext cx="908137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5A43484-62A6-C004-5982-C336B85CB724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2597978" y="2889379"/>
            <a:ext cx="1522828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06D8A1-8693-0CFC-3E65-F78ED9E7B3F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120806" y="2889379"/>
            <a:ext cx="1368358" cy="6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20725F8-0326-CD9B-912B-2016E5544F8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175931" y="2889379"/>
            <a:ext cx="469726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135EE36-3DAD-13EE-7721-B68A63954630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>
            <a:off x="6175931" y="2889379"/>
            <a:ext cx="2447034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93B6B1C-A78F-A172-E390-B76AC310D6C0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121793" y="3844097"/>
            <a:ext cx="1476185" cy="6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122C1C-A687-4AA0-AAB4-B05814FA0C7A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2597978" y="3844097"/>
            <a:ext cx="261338" cy="67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05843DD-5197-59FD-D8D0-5040BE50973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762584" y="3933987"/>
            <a:ext cx="1726580" cy="56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9A59B83-F585-176E-FD7A-ACB78CAD7C6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5489164" y="3933987"/>
            <a:ext cx="542950" cy="54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05CBA1-C790-3A6F-F402-C4F322B2680E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6032114" y="3844097"/>
            <a:ext cx="2590851" cy="63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926D10F-4EEB-D06B-0CDC-E0A525F6FC30}"/>
              </a:ext>
            </a:extLst>
          </p:cNvPr>
          <p:cNvCxnSpPr>
            <a:stCxn id="18" idx="2"/>
            <a:endCxn id="26" idx="0"/>
          </p:cNvCxnSpPr>
          <p:nvPr/>
        </p:nvCxnSpPr>
        <p:spPr>
          <a:xfrm>
            <a:off x="8622965" y="3844097"/>
            <a:ext cx="1426901" cy="61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41D6168-F411-9F73-2122-37A70A676062}"/>
              </a:ext>
            </a:extLst>
          </p:cNvPr>
          <p:cNvCxnSpPr>
            <a:cxnSpLocks/>
          </p:cNvCxnSpPr>
          <p:nvPr/>
        </p:nvCxnSpPr>
        <p:spPr>
          <a:xfrm flipH="1">
            <a:off x="1027682" y="4888590"/>
            <a:ext cx="307255" cy="64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7BF0481-FD5A-6A3F-B166-F1A9ED59D8E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313970" y="4834464"/>
            <a:ext cx="512290" cy="69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4BB1C15-F7A1-4968-E042-88D1B151005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859316" y="4883494"/>
            <a:ext cx="7072" cy="6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0698BF1-321E-AB8A-85F7-05EAF547BE6F}"/>
              </a:ext>
            </a:extLst>
          </p:cNvPr>
          <p:cNvCxnSpPr>
            <a:cxnSpLocks/>
          </p:cNvCxnSpPr>
          <p:nvPr/>
        </p:nvCxnSpPr>
        <p:spPr>
          <a:xfrm flipH="1">
            <a:off x="3553389" y="4946050"/>
            <a:ext cx="9261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FACEB70-4E5B-86BD-A599-C5C36A97F878}"/>
              </a:ext>
            </a:extLst>
          </p:cNvPr>
          <p:cNvSpPr txBox="1"/>
          <p:nvPr/>
        </p:nvSpPr>
        <p:spPr>
          <a:xfrm>
            <a:off x="843891" y="5531700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647C39-2E1E-9DF7-AA58-B5B8A715FDD8}"/>
              </a:ext>
            </a:extLst>
          </p:cNvPr>
          <p:cNvSpPr txBox="1"/>
          <p:nvPr/>
        </p:nvSpPr>
        <p:spPr>
          <a:xfrm>
            <a:off x="2305812" y="5569506"/>
            <a:ext cx="6284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最深可达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 … … 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67AD5C6-C239-4038-074D-84A069CB2D7A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5416750" y="4829136"/>
            <a:ext cx="31270" cy="7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E4A0AE2-936E-C009-565C-22B9ED5381D0}"/>
              </a:ext>
            </a:extLst>
          </p:cNvPr>
          <p:cNvCxnSpPr>
            <a:cxnSpLocks/>
          </p:cNvCxnSpPr>
          <p:nvPr/>
        </p:nvCxnSpPr>
        <p:spPr>
          <a:xfrm>
            <a:off x="6352114" y="4859793"/>
            <a:ext cx="0" cy="74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37BFE59-99F1-E3E6-3907-1B5BE3DD3B0C}"/>
              </a:ext>
            </a:extLst>
          </p:cNvPr>
          <p:cNvSpPr txBox="1"/>
          <p:nvPr/>
        </p:nvSpPr>
        <p:spPr>
          <a:xfrm>
            <a:off x="1521813" y="5531437"/>
            <a:ext cx="60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AE7ABF-5D42-562D-E357-07A290BFA9C7}"/>
              </a:ext>
            </a:extLst>
          </p:cNvPr>
          <p:cNvSpPr txBox="1"/>
          <p:nvPr/>
        </p:nvSpPr>
        <p:spPr>
          <a:xfrm>
            <a:off x="9668297" y="5426135"/>
            <a:ext cx="7760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1337615-0816-FC9D-B609-EB5A5FA0D817}"/>
              </a:ext>
            </a:extLst>
          </p:cNvPr>
          <p:cNvCxnSpPr>
            <a:cxnSpLocks/>
          </p:cNvCxnSpPr>
          <p:nvPr/>
        </p:nvCxnSpPr>
        <p:spPr>
          <a:xfrm>
            <a:off x="9762754" y="4872433"/>
            <a:ext cx="0" cy="57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DA85714-FADA-29F8-1446-AF3FBCCA2CEC}"/>
              </a:ext>
            </a:extLst>
          </p:cNvPr>
          <p:cNvCxnSpPr>
            <a:cxnSpLocks/>
          </p:cNvCxnSpPr>
          <p:nvPr/>
        </p:nvCxnSpPr>
        <p:spPr>
          <a:xfrm>
            <a:off x="10267065" y="4836282"/>
            <a:ext cx="10127" cy="58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F6A831F-1CC9-82D0-B1B6-E6192B96DACB}"/>
              </a:ext>
            </a:extLst>
          </p:cNvPr>
          <p:cNvCxnSpPr>
            <a:endCxn id="10" idx="2"/>
          </p:cNvCxnSpPr>
          <p:nvPr/>
        </p:nvCxnSpPr>
        <p:spPr>
          <a:xfrm flipV="1">
            <a:off x="4672208" y="2028108"/>
            <a:ext cx="595586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1322BD7-3260-C90C-916D-5B325E432F3E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5489164" y="2028108"/>
            <a:ext cx="686767" cy="49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45EA556-55F8-44F5-B962-1831D3A0D8B9}"/>
              </a:ext>
            </a:extLst>
          </p:cNvPr>
          <p:cNvCxnSpPr>
            <a:cxnSpLocks/>
          </p:cNvCxnSpPr>
          <p:nvPr/>
        </p:nvCxnSpPr>
        <p:spPr>
          <a:xfrm flipV="1">
            <a:off x="2973818" y="2889379"/>
            <a:ext cx="1259979" cy="59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D79483B-1C10-3BBF-B1A6-1D0A888E4635}"/>
              </a:ext>
            </a:extLst>
          </p:cNvPr>
          <p:cNvCxnSpPr>
            <a:cxnSpLocks/>
          </p:cNvCxnSpPr>
          <p:nvPr/>
        </p:nvCxnSpPr>
        <p:spPr>
          <a:xfrm flipH="1" flipV="1">
            <a:off x="4496646" y="2951935"/>
            <a:ext cx="884139" cy="52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BBB3689-0153-D586-0091-7F00BF62D39F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6175931" y="2889379"/>
            <a:ext cx="287499" cy="6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8859E65-C130-6854-105D-605DC170EB0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558335" y="2889379"/>
            <a:ext cx="2064630" cy="58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0BB9B8F-A87C-8743-27D0-67B8992D6FA5}"/>
              </a:ext>
            </a:extLst>
          </p:cNvPr>
          <p:cNvCxnSpPr>
            <a:endCxn id="15" idx="2"/>
          </p:cNvCxnSpPr>
          <p:nvPr/>
        </p:nvCxnSpPr>
        <p:spPr>
          <a:xfrm flipV="1">
            <a:off x="1452785" y="3844097"/>
            <a:ext cx="1145193" cy="6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1EF860A-7699-DEBA-EC5F-A518BB2A284F}"/>
              </a:ext>
            </a:extLst>
          </p:cNvPr>
          <p:cNvCxnSpPr/>
          <p:nvPr/>
        </p:nvCxnSpPr>
        <p:spPr>
          <a:xfrm flipH="1" flipV="1">
            <a:off x="2779093" y="3866219"/>
            <a:ext cx="234777" cy="64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8312E4A-D2FF-72DD-526C-C5AE21BB4D92}"/>
              </a:ext>
            </a:extLst>
          </p:cNvPr>
          <p:cNvCxnSpPr/>
          <p:nvPr/>
        </p:nvCxnSpPr>
        <p:spPr>
          <a:xfrm flipV="1">
            <a:off x="3678302" y="3940401"/>
            <a:ext cx="1359262" cy="52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7A894D2-39CF-BDDC-5245-0B5BA94ED70A}"/>
              </a:ext>
            </a:extLst>
          </p:cNvPr>
          <p:cNvCxnSpPr>
            <a:endCxn id="16" idx="2"/>
          </p:cNvCxnSpPr>
          <p:nvPr/>
        </p:nvCxnSpPr>
        <p:spPr>
          <a:xfrm flipH="1" flipV="1">
            <a:off x="5489164" y="3933987"/>
            <a:ext cx="255249" cy="48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AC48DBD-7D4C-3082-AE7A-ED5BF9EBE3E4}"/>
              </a:ext>
            </a:extLst>
          </p:cNvPr>
          <p:cNvCxnSpPr>
            <a:endCxn id="18" idx="2"/>
          </p:cNvCxnSpPr>
          <p:nvPr/>
        </p:nvCxnSpPr>
        <p:spPr>
          <a:xfrm flipV="1">
            <a:off x="6463430" y="3844097"/>
            <a:ext cx="2159535" cy="66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3A3C4BA-B431-D194-6056-759C73E660B9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8910666" y="3872424"/>
            <a:ext cx="1139200" cy="58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10879CB-75DB-B85E-3B48-30956DA5D1DE}"/>
              </a:ext>
            </a:extLst>
          </p:cNvPr>
          <p:cNvCxnSpPr>
            <a:stCxn id="54" idx="0"/>
          </p:cNvCxnSpPr>
          <p:nvPr/>
        </p:nvCxnSpPr>
        <p:spPr>
          <a:xfrm flipV="1">
            <a:off x="1148338" y="4946050"/>
            <a:ext cx="165632" cy="58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A788C4A-887F-A0F6-76F4-92166F777414}"/>
              </a:ext>
            </a:extLst>
          </p:cNvPr>
          <p:cNvCxnSpPr>
            <a:stCxn id="64" idx="0"/>
          </p:cNvCxnSpPr>
          <p:nvPr/>
        </p:nvCxnSpPr>
        <p:spPr>
          <a:xfrm flipH="1" flipV="1">
            <a:off x="1452785" y="4883494"/>
            <a:ext cx="373475" cy="64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C7E6A1A-F730-FD48-8B88-5C95AC5FD548}"/>
              </a:ext>
            </a:extLst>
          </p:cNvPr>
          <p:cNvCxnSpPr/>
          <p:nvPr/>
        </p:nvCxnSpPr>
        <p:spPr>
          <a:xfrm flipV="1">
            <a:off x="3013870" y="4834200"/>
            <a:ext cx="20931" cy="69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FDAC214A-5D92-98B4-94F3-DF0DC5A9C2FC}"/>
              </a:ext>
            </a:extLst>
          </p:cNvPr>
          <p:cNvCxnSpPr/>
          <p:nvPr/>
        </p:nvCxnSpPr>
        <p:spPr>
          <a:xfrm flipV="1">
            <a:off x="3699069" y="4946050"/>
            <a:ext cx="0" cy="62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59FF65B2-D8D0-F8A8-4F32-835395EAA5CF}"/>
              </a:ext>
            </a:extLst>
          </p:cNvPr>
          <p:cNvCxnSpPr/>
          <p:nvPr/>
        </p:nvCxnSpPr>
        <p:spPr>
          <a:xfrm flipV="1">
            <a:off x="5489164" y="4836282"/>
            <a:ext cx="0" cy="7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A4F9150F-62D0-47EE-958A-73E97381B4D0}"/>
              </a:ext>
            </a:extLst>
          </p:cNvPr>
          <p:cNvCxnSpPr/>
          <p:nvPr/>
        </p:nvCxnSpPr>
        <p:spPr>
          <a:xfrm flipV="1">
            <a:off x="6463430" y="4872433"/>
            <a:ext cx="0" cy="73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FDBA639-1797-35BD-D592-46EB412CB144}"/>
              </a:ext>
            </a:extLst>
          </p:cNvPr>
          <p:cNvCxnSpPr/>
          <p:nvPr/>
        </p:nvCxnSpPr>
        <p:spPr>
          <a:xfrm flipV="1">
            <a:off x="9870510" y="4872433"/>
            <a:ext cx="0" cy="5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02154A53-FAA6-BD92-AD02-4CC98E74D5BB}"/>
              </a:ext>
            </a:extLst>
          </p:cNvPr>
          <p:cNvCxnSpPr/>
          <p:nvPr/>
        </p:nvCxnSpPr>
        <p:spPr>
          <a:xfrm flipH="1" flipV="1">
            <a:off x="10277192" y="4859793"/>
            <a:ext cx="167134" cy="56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 Box 13">
            <a:extLst>
              <a:ext uri="{FF2B5EF4-FFF2-40B4-BE49-F238E27FC236}">
                <a16:creationId xmlns:a16="http://schemas.microsoft.com/office/drawing/2014/main" id="{E755766A-63C9-9A46-1FB7-B13E7E78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381" y="5935327"/>
            <a:ext cx="6867944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是否可以不递归，直接求解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P[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i,c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]?</a:t>
            </a:r>
          </a:p>
        </p:txBody>
      </p:sp>
    </p:spTree>
    <p:extLst>
      <p:ext uri="{BB962C8B-B14F-4D97-AF65-F5344CB8AC3E}">
        <p14:creationId xmlns:p14="http://schemas.microsoft.com/office/powerpoint/2010/main" val="4080968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递推计算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17C88-6723-428C-A1B7-6CCFE34AB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166080"/>
            <a:ext cx="9279011" cy="197795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●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初始化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容量为</a:t>
            </a: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时：</a:t>
            </a: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P[i,0]=0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没有商品时：</a:t>
            </a: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P[0,c]=0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04445B-93C3-7525-365A-E79A45F7F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654726"/>
              </p:ext>
            </p:extLst>
          </p:nvPr>
        </p:nvGraphicFramePr>
        <p:xfrm>
          <a:off x="1530959" y="342900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44C1A8E-7D30-4A19-E470-F84CF1F472E9}"/>
              </a:ext>
            </a:extLst>
          </p:cNvPr>
          <p:cNvSpPr/>
          <p:nvPr/>
        </p:nvSpPr>
        <p:spPr>
          <a:xfrm>
            <a:off x="2555310" y="3782860"/>
            <a:ext cx="7103649" cy="400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7D3D19-EFA3-BFB4-611C-64D3B397505C}"/>
              </a:ext>
            </a:extLst>
          </p:cNvPr>
          <p:cNvSpPr/>
          <p:nvPr/>
        </p:nvSpPr>
        <p:spPr>
          <a:xfrm>
            <a:off x="2680570" y="3782860"/>
            <a:ext cx="814192" cy="1500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17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3" y="1740790"/>
            <a:ext cx="7848600" cy="383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）分析最优子结构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F(n)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表示斐波那契数列中的第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个数的值，由于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F(n)=F(n-1)+F(n-2),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F(n-1)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的值需要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n-2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）和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n-3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）的值，这样整个问题的求解会导致重复的计算，为了避免重复计算，将计算过的值记录下来，下次用的时候直接读出。将原问题自底向上分解为若干子问题，从数列第一项开始依次递推计算前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项的值并储存在数组中，第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项的值即可用与其相邻的前两项的值相加得到，从而保证每个子问题用最优的方法求解，故原问题具有最优子结构的性质。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3733D3-B060-3C13-FA2C-8778A10D6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861" y="1070366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对斐波那契数列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F(n),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用动态规划算法求出它的第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40191016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递推计算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537" y="852930"/>
                <a:ext cx="9279011" cy="1476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●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确定计算顺序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P[i-1,c-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𝒗</m:t>
                        </m:r>
                      </m:e>
                      <m:sub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]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和</a:t>
                </a: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P[i-1,c]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位于</a:t>
                </a: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</a:t>
                </a:r>
                <a:r>
                  <a:rPr lang="en-US" altLang="zh-CN" sz="2400" kern="0" dirty="0" err="1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i,c</a:t>
                </a: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]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的</a:t>
                </a:r>
                <a:r>
                  <a:rPr lang="zh-CN" altLang="en-US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左上方</a:t>
                </a: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37" y="852930"/>
                <a:ext cx="9279011" cy="1476564"/>
              </a:xfrm>
              <a:prstGeom prst="rect">
                <a:avLst/>
              </a:prstGeom>
              <a:blipFill>
                <a:blip r:embed="rId3"/>
                <a:stretch>
                  <a:fillRect l="-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04445B-93C3-7525-365A-E79A45F7F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13635"/>
              </p:ext>
            </p:extLst>
          </p:nvPr>
        </p:nvGraphicFramePr>
        <p:xfrm>
          <a:off x="1530958" y="2329494"/>
          <a:ext cx="8314496" cy="295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12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P[i-1,c]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44C1A8E-7D30-4A19-E470-F84CF1F472E9}"/>
              </a:ext>
            </a:extLst>
          </p:cNvPr>
          <p:cNvSpPr/>
          <p:nvPr/>
        </p:nvSpPr>
        <p:spPr>
          <a:xfrm>
            <a:off x="2680570" y="2981194"/>
            <a:ext cx="7103649" cy="400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7D3D19-EFA3-BFB4-611C-64D3B397505C}"/>
              </a:ext>
            </a:extLst>
          </p:cNvPr>
          <p:cNvSpPr/>
          <p:nvPr/>
        </p:nvSpPr>
        <p:spPr>
          <a:xfrm>
            <a:off x="2680570" y="2981195"/>
            <a:ext cx="814178" cy="230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5F0BDF-4030-90BB-C6E8-546DDD5C59BC}"/>
              </a:ext>
            </a:extLst>
          </p:cNvPr>
          <p:cNvCxnSpPr>
            <a:cxnSpLocks/>
          </p:cNvCxnSpPr>
          <p:nvPr/>
        </p:nvCxnSpPr>
        <p:spPr>
          <a:xfrm>
            <a:off x="7127310" y="3807912"/>
            <a:ext cx="0" cy="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3ED2F3-794F-01E0-04A4-FC3B7BE8B2E3}"/>
              </a:ext>
            </a:extLst>
          </p:cNvPr>
          <p:cNvCxnSpPr/>
          <p:nvPr/>
        </p:nvCxnSpPr>
        <p:spPr>
          <a:xfrm>
            <a:off x="4910203" y="3807912"/>
            <a:ext cx="2091846" cy="5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755FD-11DA-1311-A5C6-505A8B34FF6B}"/>
                  </a:ext>
                </a:extLst>
              </p:cNvPr>
              <p:cNvSpPr txBox="1"/>
              <p:nvPr/>
            </p:nvSpPr>
            <p:spPr>
              <a:xfrm>
                <a:off x="4935255" y="4208745"/>
                <a:ext cx="1929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P[i-1,c-</a:t>
                </a:r>
                <a:r>
                  <a:rPr kumimoji="0" lang="en-US" altLang="zh-CN" sz="1800" b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𝒗</m:t>
                        </m:r>
                      </m:e>
                      <m:sub>
                        <m:r>
                          <a:rPr kumimoji="0" lang="en-US" altLang="zh-CN" sz="18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]+</a:t>
                </a:r>
                <a:r>
                  <a:rPr lang="en-US" altLang="zh-CN" b="1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kern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755FD-11DA-1311-A5C6-505A8B34F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55" y="4208745"/>
                <a:ext cx="1929008" cy="369332"/>
              </a:xfrm>
              <a:prstGeom prst="rect">
                <a:avLst/>
              </a:prstGeom>
              <a:blipFill>
                <a:blip r:embed="rId4"/>
                <a:stretch>
                  <a:fillRect l="-2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3">
            <a:extLst>
              <a:ext uri="{FF2B5EF4-FFF2-40B4-BE49-F238E27FC236}">
                <a16:creationId xmlns:a16="http://schemas.microsoft.com/office/drawing/2014/main" id="{F88446E8-9C15-AC96-DDD9-BE4A56B0D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59" y="5525409"/>
            <a:ext cx="6867944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观察子问题依赖关系，如何确定计算顺序？</a:t>
            </a:r>
            <a:endParaRPr lang="en-US" altLang="zh-CN" sz="24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47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15" y="145861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递推计算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17C88-6723-428C-A1B7-6CCFE34AB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09" y="992688"/>
            <a:ext cx="9279011" cy="153403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●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确定计算顺序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r>
              <a:rPr lang="en-US" altLang="zh-CN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按从左到右，从上到下的计算顺序</a:t>
            </a:r>
            <a:endParaRPr lang="en-US" altLang="zh-CN" sz="24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04445B-93C3-7525-365A-E79A45F7F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64544"/>
              </p:ext>
            </p:extLst>
          </p:nvPr>
        </p:nvGraphicFramePr>
        <p:xfrm>
          <a:off x="1643692" y="2849674"/>
          <a:ext cx="8377128" cy="27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41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D02A37C-EA0B-39DD-7EF5-AF690E43995D}"/>
              </a:ext>
            </a:extLst>
          </p:cNvPr>
          <p:cNvCxnSpPr/>
          <p:nvPr/>
        </p:nvCxnSpPr>
        <p:spPr>
          <a:xfrm>
            <a:off x="4133589" y="4210314"/>
            <a:ext cx="52233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3BA500E-9880-98E5-84CF-B9F53208881D}"/>
              </a:ext>
            </a:extLst>
          </p:cNvPr>
          <p:cNvCxnSpPr/>
          <p:nvPr/>
        </p:nvCxnSpPr>
        <p:spPr>
          <a:xfrm>
            <a:off x="4196219" y="4706659"/>
            <a:ext cx="52484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CD4A9FD-085D-B6CA-52EA-DFA16FF08EC9}"/>
              </a:ext>
            </a:extLst>
          </p:cNvPr>
          <p:cNvCxnSpPr>
            <a:cxnSpLocks/>
          </p:cNvCxnSpPr>
          <p:nvPr/>
        </p:nvCxnSpPr>
        <p:spPr>
          <a:xfrm>
            <a:off x="4196219" y="5335048"/>
            <a:ext cx="43089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EC0EE5-D836-59AE-3625-BF798AAA0440}"/>
              </a:ext>
            </a:extLst>
          </p:cNvPr>
          <p:cNvCxnSpPr/>
          <p:nvPr/>
        </p:nvCxnSpPr>
        <p:spPr>
          <a:xfrm flipH="1">
            <a:off x="4196219" y="4210314"/>
            <a:ext cx="5160723" cy="49634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A2CF7-7AE5-A10B-7588-A853A4FBE13C}"/>
              </a:ext>
            </a:extLst>
          </p:cNvPr>
          <p:cNvCxnSpPr>
            <a:cxnSpLocks/>
          </p:cNvCxnSpPr>
          <p:nvPr/>
        </p:nvCxnSpPr>
        <p:spPr>
          <a:xfrm flipH="1">
            <a:off x="4196219" y="4706658"/>
            <a:ext cx="5160723" cy="56877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5053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15" y="145861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32446865-CE46-CF0F-E746-CD0CADFEE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826151"/>
                  </p:ext>
                </p:extLst>
              </p:nvPr>
            </p:nvGraphicFramePr>
            <p:xfrm>
              <a:off x="679189" y="1158077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1967121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46538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453135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3961682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424173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176100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997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7214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32446865-CE46-CF0F-E746-CD0CADFEE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826151"/>
                  </p:ext>
                </p:extLst>
              </p:nvPr>
            </p:nvGraphicFramePr>
            <p:xfrm>
              <a:off x="679189" y="1158077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1967121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46538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453135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3961682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424173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176100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065" r="-50180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997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9836" r="-50180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7214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E008840-D0A5-DF6E-34D7-A4B388E2E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235369"/>
              </p:ext>
            </p:extLst>
          </p:nvPr>
        </p:nvGraphicFramePr>
        <p:xfrm>
          <a:off x="679189" y="2175157"/>
          <a:ext cx="9980460" cy="3098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364">
                  <a:extLst>
                    <a:ext uri="{9D8B030D-6E8A-4147-A177-3AD203B41FA5}">
                      <a16:colId xmlns:a16="http://schemas.microsoft.com/office/drawing/2014/main" val="2887247091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1276598401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2141604199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2579223888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2153279318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3728951099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3079871493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1564063395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3888955746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921876133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116763934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3106239706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1938510626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2686267491"/>
                    </a:ext>
                  </a:extLst>
                </a:gridCol>
                <a:gridCol w="665364">
                  <a:extLst>
                    <a:ext uri="{9D8B030D-6E8A-4147-A177-3AD203B41FA5}">
                      <a16:colId xmlns:a16="http://schemas.microsoft.com/office/drawing/2014/main" val="623747028"/>
                    </a:ext>
                  </a:extLst>
                </a:gridCol>
              </a:tblGrid>
              <a:tr h="56648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0334170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66441286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84256818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91163848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663230608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75040259"/>
                  </a:ext>
                </a:extLst>
              </a:tr>
              <a:tr h="42197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5608883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5A5C3DF-89FF-FCB0-FCB1-64CE5EC51E74}"/>
              </a:ext>
            </a:extLst>
          </p:cNvPr>
          <p:cNvSpPr/>
          <p:nvPr/>
        </p:nvSpPr>
        <p:spPr>
          <a:xfrm>
            <a:off x="1365337" y="2793304"/>
            <a:ext cx="9068844" cy="300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3E8845-81D4-ED0C-25F5-74651B1E6760}"/>
              </a:ext>
            </a:extLst>
          </p:cNvPr>
          <p:cNvSpPr/>
          <p:nvPr/>
        </p:nvSpPr>
        <p:spPr>
          <a:xfrm>
            <a:off x="1415442" y="2793304"/>
            <a:ext cx="459287" cy="23674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826E12-13D4-2433-D409-15A60D4E9E20}"/>
                  </a:ext>
                </a:extLst>
              </p:cNvPr>
              <p:cNvSpPr txBox="1"/>
              <p:nvPr/>
            </p:nvSpPr>
            <p:spPr>
              <a:xfrm>
                <a:off x="1874729" y="5348442"/>
                <a:ext cx="8284703" cy="659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FontTx/>
                  <a:buNone/>
                  <a:tabLst/>
                  <a:defRPr/>
                </a:pPr>
                <a:r>
                  <a:rPr lang="zh-CN" altLang="en-US" sz="2400" b="1" i="0" u="none" strike="noStrike" kern="0" dirty="0">
                    <a:solidFill>
                      <a:srgbClr val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递推公式：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𝐢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,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𝐜</m:t>
                        </m:r>
                      </m:e>
                    </m:d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=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𝐦𝐚𝐱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{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𝐢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,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𝐜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𝐯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0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𝐢</m:t>
                            </m:r>
                          </m:e>
                        </m:d>
                      </m:e>
                    </m:d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+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𝐩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0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𝐢</m:t>
                        </m:r>
                      </m:e>
                    </m:d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,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𝐩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[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𝐢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−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𝟏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,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𝐜</m:t>
                    </m:r>
                    <m:r>
                      <a:rPr lang="en-US" altLang="zh-CN" sz="24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]}</m:t>
                    </m:r>
                  </m:oMath>
                </a14:m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826E12-13D4-2433-D409-15A60D4E9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729" y="5348442"/>
                <a:ext cx="8284703" cy="659283"/>
              </a:xfrm>
              <a:prstGeom prst="rect">
                <a:avLst/>
              </a:prstGeom>
              <a:blipFill>
                <a:blip r:embed="rId4"/>
                <a:stretch>
                  <a:fillRect l="-1177" b="-17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4BAC76FC-B660-5FBF-A9EE-85A452BA0062}"/>
              </a:ext>
            </a:extLst>
          </p:cNvPr>
          <p:cNvSpPr/>
          <p:nvPr/>
        </p:nvSpPr>
        <p:spPr>
          <a:xfrm>
            <a:off x="10434181" y="4471791"/>
            <a:ext cx="1164921" cy="47598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最优解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FEF410-5F23-2570-24AD-951B7D5ECE43}"/>
              </a:ext>
            </a:extLst>
          </p:cNvPr>
          <p:cNvSpPr txBox="1"/>
          <p:nvPr/>
        </p:nvSpPr>
        <p:spPr>
          <a:xfrm>
            <a:off x="3907297" y="5891605"/>
            <a:ext cx="4247147" cy="59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kumimoji="0" lang="zh-CN" altLang="en-US" sz="2400" b="1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如何确定选取了哪些商品？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89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最优解追踪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217" y="698907"/>
                <a:ext cx="9279011" cy="237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●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递推公式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𝐦𝐚𝐱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{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𝐏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𝟏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𝐯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𝐢</m:t>
                              </m:r>
                            </m:e>
                          </m:d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+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[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𝐢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−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𝟏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𝐜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]}</m:t>
                      </m:r>
                    </m:oMath>
                  </m:oMathPara>
                </a14:m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●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记录决策过程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kern="0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Rec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kern="0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1" kern="0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  <m:r>
                          <a:rPr lang="en-US" altLang="zh-CN" sz="2400" b="1" i="1" kern="0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,</m:t>
                        </m:r>
                        <m:r>
                          <a:rPr lang="en-US" altLang="zh-CN" sz="2400" b="1" i="1" kern="0" dirty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𝒄</m:t>
                        </m:r>
                      </m:e>
                    </m:d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      </m:t>
                            </m:r>
                            <m:r>
                              <a:rPr lang="zh-CN" altLang="en-US" sz="2400" i="1" ker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选择</m:t>
                            </m:r>
                            <m:r>
                              <a:rPr lang="zh-CN" altLang="en-US" sz="2400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商品</m:t>
                            </m:r>
                          </m:e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𝟎</m:t>
                            </m:r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      </m:t>
                            </m:r>
                            <m:r>
                              <a:rPr lang="zh-CN" altLang="en-US" sz="2400" i="1" ker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不选</m:t>
                            </m:r>
                            <m:r>
                              <a:rPr lang="zh-CN" altLang="en-US" sz="2400" i="1" kern="0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商品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kern="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217" y="698907"/>
                <a:ext cx="9279011" cy="2379539"/>
              </a:xfrm>
              <a:prstGeom prst="rect">
                <a:avLst/>
              </a:prstGeom>
              <a:blipFill>
                <a:blip r:embed="rId3"/>
                <a:stretch>
                  <a:fillRect l="-105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04445B-93C3-7525-365A-E79A45F7F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81159"/>
              </p:ext>
            </p:extLst>
          </p:nvPr>
        </p:nvGraphicFramePr>
        <p:xfrm>
          <a:off x="1756426" y="3338362"/>
          <a:ext cx="8314496" cy="295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12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44C1A8E-7D30-4A19-E470-F84CF1F472E9}"/>
              </a:ext>
            </a:extLst>
          </p:cNvPr>
          <p:cNvSpPr/>
          <p:nvPr/>
        </p:nvSpPr>
        <p:spPr>
          <a:xfrm>
            <a:off x="2906038" y="3990062"/>
            <a:ext cx="7103649" cy="400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7D3D19-EFA3-BFB4-611C-64D3B397505C}"/>
              </a:ext>
            </a:extLst>
          </p:cNvPr>
          <p:cNvSpPr/>
          <p:nvPr/>
        </p:nvSpPr>
        <p:spPr>
          <a:xfrm>
            <a:off x="2906038" y="3990063"/>
            <a:ext cx="814178" cy="230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5F0BDF-4030-90BB-C6E8-546DDD5C59BC}"/>
              </a:ext>
            </a:extLst>
          </p:cNvPr>
          <p:cNvCxnSpPr>
            <a:cxnSpLocks/>
          </p:cNvCxnSpPr>
          <p:nvPr/>
        </p:nvCxnSpPr>
        <p:spPr>
          <a:xfrm>
            <a:off x="7352778" y="4816780"/>
            <a:ext cx="0" cy="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3ED2F3-794F-01E0-04A4-FC3B7BE8B2E3}"/>
              </a:ext>
            </a:extLst>
          </p:cNvPr>
          <p:cNvCxnSpPr/>
          <p:nvPr/>
        </p:nvCxnSpPr>
        <p:spPr>
          <a:xfrm>
            <a:off x="5135671" y="4816780"/>
            <a:ext cx="2091846" cy="5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455F30A-8F07-62D4-9F80-A128A0A90D2B}"/>
              </a:ext>
            </a:extLst>
          </p:cNvPr>
          <p:cNvSpPr txBox="1"/>
          <p:nvPr/>
        </p:nvSpPr>
        <p:spPr>
          <a:xfrm>
            <a:off x="7259429" y="4789907"/>
            <a:ext cx="19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]=0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F1ADF4-9AA2-7548-CDBD-E74DEFFCD659}"/>
              </a:ext>
            </a:extLst>
          </p:cNvPr>
          <p:cNvSpPr txBox="1"/>
          <p:nvPr/>
        </p:nvSpPr>
        <p:spPr>
          <a:xfrm>
            <a:off x="5131496" y="5156814"/>
            <a:ext cx="12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063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最优解追踪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412" y="512711"/>
                <a:ext cx="9279011" cy="237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●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递推公式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𝐦𝐚𝐱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{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𝐏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𝟏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𝐯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𝐢</m:t>
                              </m:r>
                            </m:e>
                          </m:d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+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</m:e>
                      </m:d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[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𝐢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−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𝟏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𝐜</m:t>
                      </m:r>
                      <m:r>
                        <a:rPr lang="en-US" altLang="zh-CN" sz="24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]}</m:t>
                      </m:r>
                    </m:oMath>
                  </m:oMathPara>
                </a14:m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●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回溯解决方案</a:t>
                </a:r>
                <a:endParaRPr lang="en-US" altLang="zh-CN" sz="2400" kern="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倒序判断是否选择商品</a:t>
                </a:r>
                <a:endParaRPr lang="en-US" altLang="zh-CN" sz="2400" kern="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根据选择结果，确定最优子问题</a:t>
                </a:r>
                <a:endParaRPr lang="en-US" altLang="zh-CN" sz="2400" kern="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buClr>
                    <a:srgbClr val="666600"/>
                  </a:buClr>
                  <a:buNone/>
                  <a:defRPr/>
                </a:pP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7317C88-6723-428C-A1B7-6CCFE34AB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412" y="512711"/>
                <a:ext cx="9279011" cy="2379539"/>
              </a:xfrm>
              <a:prstGeom prst="rect">
                <a:avLst/>
              </a:prstGeom>
              <a:blipFill>
                <a:blip r:embed="rId3"/>
                <a:stretch>
                  <a:fillRect l="-1051" b="-3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04445B-93C3-7525-365A-E79A45F7F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48803"/>
              </p:ext>
            </p:extLst>
          </p:nvPr>
        </p:nvGraphicFramePr>
        <p:xfrm>
          <a:off x="1668744" y="3613586"/>
          <a:ext cx="8314496" cy="295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12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39312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59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455F30A-8F07-62D4-9F80-A128A0A90D2B}"/>
              </a:ext>
            </a:extLst>
          </p:cNvPr>
          <p:cNvSpPr txBox="1"/>
          <p:nvPr/>
        </p:nvSpPr>
        <p:spPr>
          <a:xfrm>
            <a:off x="7376635" y="4910562"/>
            <a:ext cx="19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]=0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F1ADF4-9AA2-7548-CDBD-E74DEFFCD659}"/>
              </a:ext>
            </a:extLst>
          </p:cNvPr>
          <p:cNvSpPr txBox="1"/>
          <p:nvPr/>
        </p:nvSpPr>
        <p:spPr>
          <a:xfrm>
            <a:off x="5043814" y="5432038"/>
            <a:ext cx="12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C772217-A2A2-5B9B-0A65-954303F48E70}"/>
              </a:ext>
            </a:extLst>
          </p:cNvPr>
          <p:cNvCxnSpPr/>
          <p:nvPr/>
        </p:nvCxnSpPr>
        <p:spPr>
          <a:xfrm flipH="1" flipV="1">
            <a:off x="5185775" y="5090438"/>
            <a:ext cx="1878904" cy="526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DA70D8D-C860-BECE-87A2-05A686D76791}"/>
              </a:ext>
            </a:extLst>
          </p:cNvPr>
          <p:cNvCxnSpPr>
            <a:cxnSpLocks/>
          </p:cNvCxnSpPr>
          <p:nvPr/>
        </p:nvCxnSpPr>
        <p:spPr>
          <a:xfrm flipV="1">
            <a:off x="7265096" y="4910562"/>
            <a:ext cx="0" cy="521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1661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15" y="145861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32446865-CE46-CF0F-E746-CD0CADFEE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633077"/>
                  </p:ext>
                </p:extLst>
              </p:nvPr>
            </p:nvGraphicFramePr>
            <p:xfrm>
              <a:off x="679189" y="669736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1967121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46538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453135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3961682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424173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176100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997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7214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32446865-CE46-CF0F-E746-CD0CADFEE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633077"/>
                  </p:ext>
                </p:extLst>
              </p:nvPr>
            </p:nvGraphicFramePr>
            <p:xfrm>
              <a:off x="679189" y="669736"/>
              <a:ext cx="8128002" cy="7416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19671216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46538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453135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3961682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6424173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176100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065" r="-50180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997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9836" r="-50180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24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</a:t>
                          </a:r>
                          <a:endParaRPr lang="zh-CN" altLang="en-US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7214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E008840-D0A5-DF6E-34D7-A4B388E2E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62402"/>
              </p:ext>
            </p:extLst>
          </p:nvPr>
        </p:nvGraphicFramePr>
        <p:xfrm>
          <a:off x="679189" y="1461624"/>
          <a:ext cx="961720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47">
                  <a:extLst>
                    <a:ext uri="{9D8B030D-6E8A-4147-A177-3AD203B41FA5}">
                      <a16:colId xmlns:a16="http://schemas.microsoft.com/office/drawing/2014/main" val="288724709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27659840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141604199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579223888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153279318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728951099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079871493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564063395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88895574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921876133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16763934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10623970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93851062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68626749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623747028"/>
                    </a:ext>
                  </a:extLst>
                </a:gridCol>
              </a:tblGrid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0334170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66441286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84256818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91163848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663230608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75040259"/>
                  </a:ext>
                </a:extLst>
              </a:tr>
              <a:tr h="29734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5608883"/>
                  </a:ext>
                </a:extLst>
              </a:tr>
            </a:tbl>
          </a:graphicData>
        </a:graphic>
      </p:graphicFrame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8F8BCC32-EE4C-F62F-2C86-F61EE2530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84418"/>
              </p:ext>
            </p:extLst>
          </p:nvPr>
        </p:nvGraphicFramePr>
        <p:xfrm>
          <a:off x="679188" y="4018207"/>
          <a:ext cx="961720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47">
                  <a:extLst>
                    <a:ext uri="{9D8B030D-6E8A-4147-A177-3AD203B41FA5}">
                      <a16:colId xmlns:a16="http://schemas.microsoft.com/office/drawing/2014/main" val="288724709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27659840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141604199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579223888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153279318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728951099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079871493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564063395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88895574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921876133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16763934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310623970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1938510626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2686267491"/>
                    </a:ext>
                  </a:extLst>
                </a:gridCol>
                <a:gridCol w="641147">
                  <a:extLst>
                    <a:ext uri="{9D8B030D-6E8A-4147-A177-3AD203B41FA5}">
                      <a16:colId xmlns:a16="http://schemas.microsoft.com/office/drawing/2014/main" val="623747028"/>
                    </a:ext>
                  </a:extLst>
                </a:gridCol>
              </a:tblGrid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0334170"/>
                  </a:ext>
                </a:extLst>
              </a:tr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84256818"/>
                  </a:ext>
                </a:extLst>
              </a:tr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91163848"/>
                  </a:ext>
                </a:extLst>
              </a:tr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663230608"/>
                  </a:ext>
                </a:extLst>
              </a:tr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75040259"/>
                  </a:ext>
                </a:extLst>
              </a:tr>
              <a:tr h="341611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5608883"/>
                  </a:ext>
                </a:extLst>
              </a:tr>
            </a:tbl>
          </a:graphicData>
        </a:graphic>
      </p:graphicFrame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84328469-AD33-7BF4-EC77-05B2D7F7F164}"/>
              </a:ext>
            </a:extLst>
          </p:cNvPr>
          <p:cNvSpPr/>
          <p:nvPr/>
        </p:nvSpPr>
        <p:spPr>
          <a:xfrm>
            <a:off x="9471070" y="5394034"/>
            <a:ext cx="2041742" cy="46573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最优解包含商品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F31A4B56-A301-7FE9-C282-D9114C8BD964}"/>
              </a:ext>
            </a:extLst>
          </p:cNvPr>
          <p:cNvSpPr/>
          <p:nvPr/>
        </p:nvSpPr>
        <p:spPr>
          <a:xfrm>
            <a:off x="6892796" y="4993645"/>
            <a:ext cx="2041742" cy="46573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最优解包含商品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C7C3C264-038D-CFA3-AAA2-6D05ACB08914}"/>
              </a:ext>
            </a:extLst>
          </p:cNvPr>
          <p:cNvSpPr/>
          <p:nvPr/>
        </p:nvSpPr>
        <p:spPr>
          <a:xfrm>
            <a:off x="3722319" y="4649753"/>
            <a:ext cx="2041742" cy="46573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最优解包含商品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9004F-D73F-92B9-01F1-BBE1388BF5EE}"/>
              </a:ext>
            </a:extLst>
          </p:cNvPr>
          <p:cNvSpPr txBox="1"/>
          <p:nvPr/>
        </p:nvSpPr>
        <p:spPr>
          <a:xfrm>
            <a:off x="8807190" y="772501"/>
            <a:ext cx="321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选取的商品为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5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、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、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endParaRPr lang="zh-CN" altLang="en-US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63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45572-6044-435A-A877-57F88EF208A9}"/>
              </a:ext>
            </a:extLst>
          </p:cNvPr>
          <p:cNvSpPr txBox="1"/>
          <p:nvPr/>
        </p:nvSpPr>
        <p:spPr>
          <a:xfrm>
            <a:off x="725157" y="1022565"/>
            <a:ext cx="94083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 err="1">
                <a:latin typeface="Cambria" panose="02040503050406030204" pitchFamily="18" charset="0"/>
                <a:ea typeface="华文仿宋" panose="02010600040101010101" pitchFamily="2" charset="-122"/>
              </a:rPr>
              <a:t>KnapsackDP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400" dirty="0" err="1">
                <a:latin typeface="Cambria" panose="02040503050406030204" pitchFamily="18" charset="0"/>
                <a:ea typeface="华文仿宋" panose="02010600040101010101" pitchFamily="2" charset="-122"/>
              </a:rPr>
              <a:t>n,p,v,C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输入：商品数量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，各商品的价值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，各商品的体积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v</a:t>
            </a: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，背包容量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输出：商品价格的最大值，最优解方案</a:t>
            </a:r>
            <a:endParaRPr lang="en-US" altLang="zh-CN" sz="240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初始化</a:t>
            </a:r>
            <a:endParaRPr lang="en-US" altLang="zh-CN" sz="2400" dirty="0">
              <a:solidFill>
                <a:schemeClr val="accent1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创建二维数组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P[0..n,0..C]</a:t>
            </a:r>
            <a:r>
              <a:rPr lang="zh-CN" altLang="en-US" sz="2400" dirty="0">
                <a:latin typeface="Cambria" panose="02040503050406030204" pitchFamily="18" charset="0"/>
                <a:ea typeface="华文仿宋" panose="02010600040101010101" pitchFamily="2" charset="-122"/>
              </a:rPr>
              <a:t>和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Rec[0..n,0..C]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for i</a:t>
            </a: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0 to C do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P[0,i]0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For i0 to n do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P[i,0]0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end</a:t>
            </a:r>
            <a:endParaRPr lang="en-US" altLang="zh-CN" sz="2400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25296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45572-6044-435A-A877-57F88EF208A9}"/>
              </a:ext>
            </a:extLst>
          </p:cNvPr>
          <p:cNvSpPr txBox="1"/>
          <p:nvPr/>
        </p:nvSpPr>
        <p:spPr>
          <a:xfrm>
            <a:off x="675053" y="797097"/>
            <a:ext cx="94083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KnapsackDP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n,p,v,C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//</a:t>
            </a:r>
            <a:r>
              <a:rPr lang="zh-CN" altLang="en-US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求解表格</a:t>
            </a:r>
            <a:endParaRPr lang="en-US" altLang="zh-CN" sz="2000" dirty="0">
              <a:solidFill>
                <a:schemeClr val="accent1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for 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1 to n do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       for 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1 to C do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if(v[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</a:t>
            </a:r>
            <a:r>
              <a:rPr lang="en-US" altLang="zh-CN" sz="2000" dirty="0"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Wingdings" panose="05000000000000000000" pitchFamily="2" charset="2"/>
              </a:rPr>
              <a:t>≤c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) and (p[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]+p[i-1,c-v[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]]&gt;P[i-1,c]) then//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选择商品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]+P[i-1,c-v[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]]//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记录价格和决策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Rec[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]1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else                                                     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不选商品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]P[i-1,c]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Rec[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]0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end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92875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45572-6044-435A-A877-57F88EF208A9}"/>
              </a:ext>
            </a:extLst>
          </p:cNvPr>
          <p:cNvSpPr txBox="1"/>
          <p:nvPr/>
        </p:nvSpPr>
        <p:spPr>
          <a:xfrm>
            <a:off x="675053" y="797097"/>
            <a:ext cx="940839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KnapsackDP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n,p,v,C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//</a:t>
            </a:r>
            <a:r>
              <a:rPr lang="zh-CN" altLang="en-US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输出最优解方案</a:t>
            </a:r>
            <a:endParaRPr lang="en-US" altLang="zh-CN" sz="2000" dirty="0">
              <a:solidFill>
                <a:schemeClr val="accent1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C</a:t>
            </a:r>
            <a:endParaRPr lang="en-US" altLang="zh-CN" sz="2000" dirty="0">
              <a:solidFill>
                <a:schemeClr val="accent1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for 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n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to 1 do//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循环判断是否选择该商品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if Rec[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i,K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]=1 then 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Print 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选择商品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KK-v[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else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Print 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不选商品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end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Return 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n,C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17186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45572-6044-435A-A877-57F88EF208A9}"/>
              </a:ext>
            </a:extLst>
          </p:cNvPr>
          <p:cNvSpPr txBox="1"/>
          <p:nvPr/>
        </p:nvSpPr>
        <p:spPr>
          <a:xfrm>
            <a:off x="675053" y="797097"/>
            <a:ext cx="94083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KnapsackDP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n,p,v,C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//</a:t>
            </a:r>
            <a:r>
              <a:rPr lang="zh-CN" altLang="en-US" sz="2000" dirty="0">
                <a:solidFill>
                  <a:schemeClr val="accent1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求解表格</a:t>
            </a:r>
            <a:endParaRPr lang="en-US" altLang="zh-CN" sz="2000" dirty="0">
              <a:solidFill>
                <a:schemeClr val="accent1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for 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1 to n do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</a:rPr>
              <a:t>       for 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1 to C do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if(v[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</a:t>
            </a:r>
            <a:r>
              <a:rPr lang="en-US" altLang="zh-CN" sz="2000" dirty="0"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Wingdings" panose="05000000000000000000" pitchFamily="2" charset="2"/>
              </a:rPr>
              <a:t>≤c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) and (p[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]+p[i-1,c-v[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]]&gt;P[i-1,c]) then//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选择商品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]+P[i-1,c-v[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]]//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记录价格和决策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Rec[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]1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else                                                     //</a:t>
            </a:r>
            <a:r>
              <a:rPr lang="zh-CN" altLang="en-US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不选商品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P[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]P[i-1,c]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      Rec[</a:t>
            </a:r>
            <a:r>
              <a:rPr lang="en-US" altLang="zh-CN" sz="2000" dirty="0" err="1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i,c</a:t>
            </a: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]0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        end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Tx/>
              <a:buNone/>
              <a:tabLst/>
              <a:defRPr/>
            </a:pPr>
            <a:r>
              <a:rPr lang="en-US" altLang="zh-CN" sz="2000" dirty="0">
                <a:latin typeface="Cambria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end</a:t>
            </a:r>
            <a:endParaRPr lang="en-US" altLang="zh-CN" sz="2000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1DC7EF5-3C43-D44B-61E1-052B8B0DED4B}"/>
              </a:ext>
            </a:extLst>
          </p:cNvPr>
          <p:cNvCxnSpPr/>
          <p:nvPr/>
        </p:nvCxnSpPr>
        <p:spPr>
          <a:xfrm>
            <a:off x="8354860" y="2016690"/>
            <a:ext cx="0" cy="3594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C880B34-7C08-A2DE-1900-C095BC0CEBFF}"/>
              </a:ext>
            </a:extLst>
          </p:cNvPr>
          <p:cNvSpPr/>
          <p:nvPr/>
        </p:nvSpPr>
        <p:spPr>
          <a:xfrm>
            <a:off x="1002082" y="2016690"/>
            <a:ext cx="7177414" cy="37077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EFC164-9137-DE12-8B28-5A626BAF21D2}"/>
              </a:ext>
            </a:extLst>
          </p:cNvPr>
          <p:cNvSpPr/>
          <p:nvPr/>
        </p:nvSpPr>
        <p:spPr>
          <a:xfrm>
            <a:off x="670791" y="1659952"/>
            <a:ext cx="7959642" cy="46241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58A552A-2823-7383-660C-8FE39C7683E7}"/>
              </a:ext>
            </a:extLst>
          </p:cNvPr>
          <p:cNvCxnSpPr>
            <a:cxnSpLocks/>
          </p:cNvCxnSpPr>
          <p:nvPr/>
        </p:nvCxnSpPr>
        <p:spPr>
          <a:xfrm>
            <a:off x="8795358" y="1659952"/>
            <a:ext cx="0" cy="44924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8BFD010-F475-8AFE-A632-497E590C66FB}"/>
              </a:ext>
            </a:extLst>
          </p:cNvPr>
          <p:cNvSpPr txBox="1"/>
          <p:nvPr/>
        </p:nvSpPr>
        <p:spPr>
          <a:xfrm>
            <a:off x="8179496" y="3620022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O(C)   O(</a:t>
            </a:r>
            <a:r>
              <a:rPr lang="en-US" altLang="zh-CN" b="1" dirty="0" err="1">
                <a:latin typeface="Cambria" panose="02040503050406030204" pitchFamily="18" charset="0"/>
                <a:ea typeface="Cambria" panose="02040503050406030204" pitchFamily="18" charset="0"/>
              </a:rPr>
              <a:t>n·C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b="1" dirty="0">
              <a:latin typeface="Cambria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A503C3-222E-2AB8-8A16-4B70A2A8E1F4}"/>
              </a:ext>
            </a:extLst>
          </p:cNvPr>
          <p:cNvSpPr txBox="1"/>
          <p:nvPr/>
        </p:nvSpPr>
        <p:spPr>
          <a:xfrm>
            <a:off x="5217401" y="5732110"/>
            <a:ext cx="374006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时间复杂度</a:t>
            </a:r>
            <a:r>
              <a:rPr lang="en-US" altLang="zh-C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O(</a:t>
            </a:r>
            <a:r>
              <a:rPr lang="en-US" altLang="zh-CN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n·C</a:t>
            </a:r>
            <a:r>
              <a:rPr lang="en-US" altLang="zh-C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89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5C2B40C6-F66F-40BD-9391-F023AB38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" y="1383999"/>
                <a:ext cx="7848600" cy="159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建立递归方程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         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                                    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zh-CN" alt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或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F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)+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),       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5C2B40C6-F66F-40BD-9391-F023AB38A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139" y="1383999"/>
                <a:ext cx="7848600" cy="1590372"/>
              </a:xfrm>
              <a:prstGeom prst="rect">
                <a:avLst/>
              </a:prstGeom>
              <a:blipFill>
                <a:blip r:embed="rId3"/>
                <a:stretch>
                  <a:fillRect l="-12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9D351ED7-39BE-1DE5-E676-CA833EB6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8" y="3472738"/>
            <a:ext cx="8581325" cy="106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）以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自底向上的办法计算最优解，斐波那契数列计算动态规划表：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49C48AD-89CC-4376-AC2C-02B1FD196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1766"/>
              </p:ext>
            </p:extLst>
          </p:nvPr>
        </p:nvGraphicFramePr>
        <p:xfrm>
          <a:off x="1249463" y="4293434"/>
          <a:ext cx="812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5740765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66914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73184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46162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094269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807058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32615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1472654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798157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99460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n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9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F(n)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80667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19288-AB26-788E-BCBC-DF73D364635D}"/>
              </a:ext>
            </a:extLst>
          </p:cNvPr>
          <p:cNvCxnSpPr/>
          <p:nvPr/>
        </p:nvCxnSpPr>
        <p:spPr>
          <a:xfrm>
            <a:off x="2422187" y="5207834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4D27995-BC6F-DB3A-FEB4-3D96C9DA4048}"/>
              </a:ext>
            </a:extLst>
          </p:cNvPr>
          <p:cNvCxnSpPr/>
          <p:nvPr/>
        </p:nvCxnSpPr>
        <p:spPr>
          <a:xfrm flipH="1">
            <a:off x="2811294" y="5207834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DB88B4C-52EB-9750-5B14-45D18879BE40}"/>
              </a:ext>
            </a:extLst>
          </p:cNvPr>
          <p:cNvSpPr txBox="1"/>
          <p:nvPr/>
        </p:nvSpPr>
        <p:spPr>
          <a:xfrm>
            <a:off x="2675107" y="5207834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425688-2769-8F0C-E0F8-4DBB7A094DCA}"/>
              </a:ext>
            </a:extLst>
          </p:cNvPr>
          <p:cNvCxnSpPr/>
          <p:nvPr/>
        </p:nvCxnSpPr>
        <p:spPr>
          <a:xfrm>
            <a:off x="3264619" y="5220779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2741321-9B98-8452-75D0-2357F4BBCC5A}"/>
              </a:ext>
            </a:extLst>
          </p:cNvPr>
          <p:cNvCxnSpPr/>
          <p:nvPr/>
        </p:nvCxnSpPr>
        <p:spPr>
          <a:xfrm flipH="1">
            <a:off x="3653726" y="5220779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304C952-1CB0-2889-8C7C-49E1C8F18800}"/>
              </a:ext>
            </a:extLst>
          </p:cNvPr>
          <p:cNvSpPr txBox="1"/>
          <p:nvPr/>
        </p:nvSpPr>
        <p:spPr>
          <a:xfrm>
            <a:off x="3517539" y="5220779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11250A-5965-46D2-1DED-E6B33B8841E7}"/>
              </a:ext>
            </a:extLst>
          </p:cNvPr>
          <p:cNvCxnSpPr/>
          <p:nvPr/>
        </p:nvCxnSpPr>
        <p:spPr>
          <a:xfrm>
            <a:off x="4107052" y="5227213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6513AA0-6736-5F4D-94BC-B3A315DF51DE}"/>
              </a:ext>
            </a:extLst>
          </p:cNvPr>
          <p:cNvCxnSpPr/>
          <p:nvPr/>
        </p:nvCxnSpPr>
        <p:spPr>
          <a:xfrm flipH="1">
            <a:off x="4496159" y="5227213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E8D2E7A-4297-1297-0C29-B77705966894}"/>
              </a:ext>
            </a:extLst>
          </p:cNvPr>
          <p:cNvSpPr txBox="1"/>
          <p:nvPr/>
        </p:nvSpPr>
        <p:spPr>
          <a:xfrm>
            <a:off x="4359972" y="5227213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5B3F3F2-1C55-0473-099B-F7629F0CF852}"/>
              </a:ext>
            </a:extLst>
          </p:cNvPr>
          <p:cNvCxnSpPr/>
          <p:nvPr/>
        </p:nvCxnSpPr>
        <p:spPr>
          <a:xfrm>
            <a:off x="4955336" y="5233724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7BE1308-A1D0-23A0-2F78-9354E0EA08AA}"/>
              </a:ext>
            </a:extLst>
          </p:cNvPr>
          <p:cNvCxnSpPr/>
          <p:nvPr/>
        </p:nvCxnSpPr>
        <p:spPr>
          <a:xfrm flipH="1">
            <a:off x="5344443" y="5233724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40D1710-2206-45E8-B2E3-500ECCF495BF}"/>
              </a:ext>
            </a:extLst>
          </p:cNvPr>
          <p:cNvSpPr txBox="1"/>
          <p:nvPr/>
        </p:nvSpPr>
        <p:spPr>
          <a:xfrm>
            <a:off x="5208256" y="5233724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9E628C-E91E-41D5-F5C2-D5969FEDADE3}"/>
              </a:ext>
            </a:extLst>
          </p:cNvPr>
          <p:cNvCxnSpPr/>
          <p:nvPr/>
        </p:nvCxnSpPr>
        <p:spPr>
          <a:xfrm>
            <a:off x="5774986" y="5214268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11D9CD-4D72-0522-B8C9-B79E388867A2}"/>
              </a:ext>
            </a:extLst>
          </p:cNvPr>
          <p:cNvCxnSpPr/>
          <p:nvPr/>
        </p:nvCxnSpPr>
        <p:spPr>
          <a:xfrm flipH="1">
            <a:off x="6164093" y="5214268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216F1BE-C0C8-0E01-A9B5-3FE638CC4D8F}"/>
              </a:ext>
            </a:extLst>
          </p:cNvPr>
          <p:cNvSpPr txBox="1"/>
          <p:nvPr/>
        </p:nvSpPr>
        <p:spPr>
          <a:xfrm>
            <a:off x="6027906" y="5214268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A7DD4D4-656F-1398-19B4-FAB5F71E062B}"/>
              </a:ext>
            </a:extLst>
          </p:cNvPr>
          <p:cNvCxnSpPr/>
          <p:nvPr/>
        </p:nvCxnSpPr>
        <p:spPr>
          <a:xfrm>
            <a:off x="6617419" y="5246669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4317C9F-517D-2C5D-BB8A-A87320A1F89C}"/>
              </a:ext>
            </a:extLst>
          </p:cNvPr>
          <p:cNvCxnSpPr/>
          <p:nvPr/>
        </p:nvCxnSpPr>
        <p:spPr>
          <a:xfrm flipH="1">
            <a:off x="7006526" y="5246669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EBA4864-6DBA-8456-9139-A5FC4129A301}"/>
              </a:ext>
            </a:extLst>
          </p:cNvPr>
          <p:cNvSpPr txBox="1"/>
          <p:nvPr/>
        </p:nvSpPr>
        <p:spPr>
          <a:xfrm>
            <a:off x="6870339" y="5246669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8484E6-A518-BA1F-928A-007931D6A2B6}"/>
              </a:ext>
            </a:extLst>
          </p:cNvPr>
          <p:cNvCxnSpPr/>
          <p:nvPr/>
        </p:nvCxnSpPr>
        <p:spPr>
          <a:xfrm flipV="1">
            <a:off x="2976664" y="5233724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6FF9EC9-31E8-2E63-B1DB-92105E7376BA}"/>
              </a:ext>
            </a:extLst>
          </p:cNvPr>
          <p:cNvCxnSpPr/>
          <p:nvPr/>
        </p:nvCxnSpPr>
        <p:spPr>
          <a:xfrm flipV="1">
            <a:off x="3846383" y="5198114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DA2407D-3119-58D0-D18D-57C7DC20E249}"/>
              </a:ext>
            </a:extLst>
          </p:cNvPr>
          <p:cNvCxnSpPr/>
          <p:nvPr/>
        </p:nvCxnSpPr>
        <p:spPr>
          <a:xfrm flipV="1">
            <a:off x="4607665" y="5256480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F2C97A-AA7C-C32F-F36B-925902F6DCDA}"/>
              </a:ext>
            </a:extLst>
          </p:cNvPr>
          <p:cNvCxnSpPr/>
          <p:nvPr/>
        </p:nvCxnSpPr>
        <p:spPr>
          <a:xfrm flipV="1">
            <a:off x="5483790" y="5227296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9C74579-53E4-52DA-6D9C-C1052233AFF5}"/>
              </a:ext>
            </a:extLst>
          </p:cNvPr>
          <p:cNvCxnSpPr/>
          <p:nvPr/>
        </p:nvCxnSpPr>
        <p:spPr>
          <a:xfrm flipV="1">
            <a:off x="6347567" y="5201323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56A8223-B6B8-E84D-95BC-5A66895FF0C5}"/>
              </a:ext>
            </a:extLst>
          </p:cNvPr>
          <p:cNvCxnSpPr/>
          <p:nvPr/>
        </p:nvCxnSpPr>
        <p:spPr>
          <a:xfrm flipV="1">
            <a:off x="7176086" y="5246669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90838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背包问题动态规划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DF1AF0A-33BC-6FE6-9A12-A95A8E45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一般步骤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46DF438-5225-001A-3608-49CA4F325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478" y="1841608"/>
            <a:ext cx="10759039" cy="27273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lang="zh-CN" altLang="en-US" sz="24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给出问题表示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——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P[</a:t>
            </a:r>
            <a:r>
              <a:rPr lang="en-US" altLang="zh-CN" sz="2400" dirty="0" err="1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i,c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]: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前</a:t>
            </a:r>
            <a:r>
              <a:rPr lang="en-US" altLang="zh-CN" sz="2400" dirty="0" err="1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个商品可选、背包容量为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时的最大总价格</a:t>
            </a:r>
            <a:endParaRPr lang="en-US" altLang="zh-CN" sz="2400" dirty="0">
              <a:solidFill>
                <a:srgbClr val="00B0F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明确原始问题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2400" dirty="0">
                <a:latin typeface="Cambria" panose="02040503050406030204" pitchFamily="18" charset="0"/>
                <a:ea typeface="华文仿宋" panose="02010600040101010101" pitchFamily="2" charset="-122"/>
              </a:rPr>
              <a:t>——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P[</a:t>
            </a:r>
            <a:r>
              <a:rPr lang="en-US" altLang="zh-CN" sz="2400" dirty="0" err="1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n,c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]: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前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个商品可选、背包容量为</a:t>
            </a:r>
            <a:r>
              <a:rPr lang="en-US" altLang="zh-CN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时的最大总价格</a:t>
            </a:r>
            <a:endParaRPr lang="en-US" altLang="zh-CN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zh-CN" sz="2400" dirty="0">
              <a:solidFill>
                <a:srgbClr val="00B0F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6546E-1C59-F200-0E9D-DBD0B9C13558}"/>
              </a:ext>
            </a:extLst>
          </p:cNvPr>
          <p:cNvSpPr txBox="1"/>
          <p:nvPr/>
        </p:nvSpPr>
        <p:spPr>
          <a:xfrm>
            <a:off x="9006214" y="1377863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问题结构分析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5CD7A-50C2-AD37-3211-DBF6F57AF667}"/>
              </a:ext>
            </a:extLst>
          </p:cNvPr>
          <p:cNvSpPr txBox="1"/>
          <p:nvPr/>
        </p:nvSpPr>
        <p:spPr>
          <a:xfrm>
            <a:off x="9006214" y="241544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递推关系建立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0C4F2-E4A6-E6B5-CD0B-52DC2B6FFFFE}"/>
              </a:ext>
            </a:extLst>
          </p:cNvPr>
          <p:cNvSpPr txBox="1"/>
          <p:nvPr/>
        </p:nvSpPr>
        <p:spPr>
          <a:xfrm>
            <a:off x="9006214" y="336140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自底向上计算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DB9E0-DAA6-9795-21CE-7151840CAE82}"/>
              </a:ext>
            </a:extLst>
          </p:cNvPr>
          <p:cNvSpPr txBox="1"/>
          <p:nvPr/>
        </p:nvSpPr>
        <p:spPr>
          <a:xfrm>
            <a:off x="9006214" y="4398985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最优方案追踪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CC83039D-C17D-E202-3512-CCE5BBD8B30B}"/>
              </a:ext>
            </a:extLst>
          </p:cNvPr>
          <p:cNvSpPr/>
          <p:nvPr/>
        </p:nvSpPr>
        <p:spPr>
          <a:xfrm>
            <a:off x="9902757" y="1839528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FD6157-E56E-AB36-3B20-21ACFD2055C3}"/>
              </a:ext>
            </a:extLst>
          </p:cNvPr>
          <p:cNvSpPr/>
          <p:nvPr/>
        </p:nvSpPr>
        <p:spPr>
          <a:xfrm>
            <a:off x="9884002" y="2836254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625B574-E335-5F5C-243F-88AFA9EB6A31}"/>
              </a:ext>
            </a:extLst>
          </p:cNvPr>
          <p:cNvSpPr/>
          <p:nvPr/>
        </p:nvSpPr>
        <p:spPr>
          <a:xfrm>
            <a:off x="9902757" y="3820372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5055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背包问题动态规划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DF1AF0A-33BC-6FE6-9A12-A95A8E45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分析最优子结构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6546E-1C59-F200-0E9D-DBD0B9C13558}"/>
              </a:ext>
            </a:extLst>
          </p:cNvPr>
          <p:cNvSpPr txBox="1"/>
          <p:nvPr/>
        </p:nvSpPr>
        <p:spPr>
          <a:xfrm>
            <a:off x="9006214" y="1377863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问题结构分析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5CD7A-50C2-AD37-3211-DBF6F57AF667}"/>
              </a:ext>
            </a:extLst>
          </p:cNvPr>
          <p:cNvSpPr txBox="1"/>
          <p:nvPr/>
        </p:nvSpPr>
        <p:spPr>
          <a:xfrm>
            <a:off x="9006214" y="241544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递推关系建立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0C4F2-E4A6-E6B5-CD0B-52DC2B6FFFFE}"/>
              </a:ext>
            </a:extLst>
          </p:cNvPr>
          <p:cNvSpPr txBox="1"/>
          <p:nvPr/>
        </p:nvSpPr>
        <p:spPr>
          <a:xfrm>
            <a:off x="9006214" y="336140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自底向上计算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DB9E0-DAA6-9795-21CE-7151840CAE82}"/>
              </a:ext>
            </a:extLst>
          </p:cNvPr>
          <p:cNvSpPr txBox="1"/>
          <p:nvPr/>
        </p:nvSpPr>
        <p:spPr>
          <a:xfrm>
            <a:off x="9006214" y="4398985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最优方案追踪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CC83039D-C17D-E202-3512-CCE5BBD8B30B}"/>
              </a:ext>
            </a:extLst>
          </p:cNvPr>
          <p:cNvSpPr/>
          <p:nvPr/>
        </p:nvSpPr>
        <p:spPr>
          <a:xfrm>
            <a:off x="9902757" y="1839528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FD6157-E56E-AB36-3B20-21ACFD2055C3}"/>
              </a:ext>
            </a:extLst>
          </p:cNvPr>
          <p:cNvSpPr/>
          <p:nvPr/>
        </p:nvSpPr>
        <p:spPr>
          <a:xfrm>
            <a:off x="9884002" y="2836254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625B574-E335-5F5C-243F-88AFA9EB6A31}"/>
              </a:ext>
            </a:extLst>
          </p:cNvPr>
          <p:cNvSpPr/>
          <p:nvPr/>
        </p:nvSpPr>
        <p:spPr>
          <a:xfrm>
            <a:off x="9902757" y="3820372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548B14-FBCA-D94A-DF7D-0433969F62E0}"/>
              </a:ext>
            </a:extLst>
          </p:cNvPr>
          <p:cNvSpPr txBox="1"/>
          <p:nvPr/>
        </p:nvSpPr>
        <p:spPr>
          <a:xfrm>
            <a:off x="2254685" y="2079321"/>
            <a:ext cx="1327759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P[</a:t>
            </a:r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n,C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7D6B685-08D2-B6F9-0FF9-8E385F27409C}"/>
                  </a:ext>
                </a:extLst>
              </p:cNvPr>
              <p:cNvSpPr txBox="1"/>
              <p:nvPr/>
            </p:nvSpPr>
            <p:spPr>
              <a:xfrm>
                <a:off x="1165738" y="3620863"/>
                <a:ext cx="1702722" cy="4616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P[n-1,C-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7D6B685-08D2-B6F9-0FF9-8E385F274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8" y="3620863"/>
                <a:ext cx="1702722" cy="461665"/>
              </a:xfrm>
              <a:prstGeom prst="rect">
                <a:avLst/>
              </a:prstGeom>
              <a:blipFill>
                <a:blip r:embed="rId3"/>
                <a:stretch>
                  <a:fillRect l="-2456" t="-7407" r="-1754" b="-2345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553C34D-14D1-BCE8-8EFB-B49F1F841BCF}"/>
              </a:ext>
            </a:extLst>
          </p:cNvPr>
          <p:cNvSpPr txBox="1"/>
          <p:nvPr/>
        </p:nvSpPr>
        <p:spPr>
          <a:xfrm>
            <a:off x="3383254" y="3620862"/>
            <a:ext cx="170272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P[n-1,C]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C2D7691-8A10-559D-BDC8-5309888DF274}"/>
              </a:ext>
            </a:extLst>
          </p:cNvPr>
          <p:cNvCxnSpPr>
            <a:stCxn id="19" idx="0"/>
            <a:endCxn id="3" idx="2"/>
          </p:cNvCxnSpPr>
          <p:nvPr/>
        </p:nvCxnSpPr>
        <p:spPr>
          <a:xfrm flipV="1">
            <a:off x="2017099" y="2540986"/>
            <a:ext cx="901466" cy="1079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4F7B26-90F1-CC9D-9A85-BF874C1F8A31}"/>
              </a:ext>
            </a:extLst>
          </p:cNvPr>
          <p:cNvCxnSpPr>
            <a:cxnSpLocks/>
            <a:stCxn id="20" idx="0"/>
            <a:endCxn id="3" idx="2"/>
          </p:cNvCxnSpPr>
          <p:nvPr/>
        </p:nvCxnSpPr>
        <p:spPr>
          <a:xfrm flipH="1" flipV="1">
            <a:off x="2918565" y="2540986"/>
            <a:ext cx="1316050" cy="1079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78223B4-55F3-4724-C9D7-548BBC86EF47}"/>
              </a:ext>
            </a:extLst>
          </p:cNvPr>
          <p:cNvSpPr txBox="1"/>
          <p:nvPr/>
        </p:nvSpPr>
        <p:spPr>
          <a:xfrm>
            <a:off x="1616674" y="3002651"/>
            <a:ext cx="3031299" cy="380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选择商品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    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不选商品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D5077E-8AA5-59C4-24AE-250B5A4DAF30}"/>
              </a:ext>
            </a:extLst>
          </p:cNvPr>
          <p:cNvSpPr txBox="1"/>
          <p:nvPr/>
        </p:nvSpPr>
        <p:spPr>
          <a:xfrm>
            <a:off x="1392301" y="4320529"/>
            <a:ext cx="3586971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独立求解            独立求解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4EDE8A-262E-C396-AA13-88ECDFE53E52}"/>
              </a:ext>
            </a:extLst>
          </p:cNvPr>
          <p:cNvSpPr txBox="1"/>
          <p:nvPr/>
        </p:nvSpPr>
        <p:spPr>
          <a:xfrm>
            <a:off x="3807505" y="2072150"/>
            <a:ext cx="146595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组合而成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204023A-79DD-4551-1891-3FA06FB899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5114" y="5255762"/>
                <a:ext cx="9279011" cy="1232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构造递推方程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endParaRP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</m:e>
                      </m:d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𝐦𝐚𝐱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{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𝐏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𝟏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,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𝐜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𝐯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kern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𝐢</m:t>
                              </m:r>
                            </m:e>
                          </m:d>
                        </m:e>
                      </m:d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+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𝐢</m:t>
                          </m:r>
                        </m:e>
                      </m:d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𝐩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[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𝐢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−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𝟏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𝐜</m:t>
                      </m:r>
                      <m:r>
                        <a:rPr lang="en-US" altLang="zh-CN" sz="2800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]}</m:t>
                      </m:r>
                    </m:oMath>
                  </m:oMathPara>
                </a14:m>
                <a:endParaRPr lang="en-US" altLang="zh-CN" sz="28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204023A-79DD-4551-1891-3FA06FB8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114" y="5255762"/>
                <a:ext cx="9279011" cy="1232720"/>
              </a:xfrm>
              <a:prstGeom prst="rect">
                <a:avLst/>
              </a:prstGeom>
              <a:blipFill>
                <a:blip r:embed="rId4"/>
                <a:stretch>
                  <a:fillRect l="-657" t="-4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716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背包问题动态规划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DF1AF0A-33BC-6FE6-9A12-A95A8E45C4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5114" y="1042987"/>
                <a:ext cx="9279011" cy="2313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lang="zh-CN" altLang="en-US" kern="0" noProof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确定计算顺序</a:t>
                </a:r>
                <a:endParaRPr lang="en-US" altLang="zh-CN" kern="0" noProof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初始化</a:t>
                </a: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666600"/>
                  </a:buClr>
                  <a:buSzPct val="75000"/>
                  <a:buNone/>
                  <a:tabLst/>
                  <a:defRPr/>
                </a:pPr>
                <a:r>
                  <a:rPr lang="en-US" altLang="zh-CN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—</a:t>
                </a:r>
                <a:r>
                  <a:rPr lang="zh-CN" altLang="en-US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容量为</a:t>
                </a:r>
                <a:r>
                  <a:rPr lang="en-US" altLang="zh-CN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0</a:t>
                </a:r>
                <a:r>
                  <a:rPr lang="zh-CN" altLang="en-US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时：</a:t>
                </a:r>
                <a:r>
                  <a:rPr lang="en-US" altLang="zh-CN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P[i,0]=0 </a:t>
                </a:r>
                <a:r>
                  <a:rPr lang="zh-CN" altLang="en-US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没有商品时：</a:t>
                </a:r>
                <a:r>
                  <a:rPr lang="en-US" altLang="zh-CN" kern="0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P[0,c]=0</a:t>
                </a:r>
              </a:p>
              <a:p>
                <a:pPr marL="0" lv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P[</a:t>
                </a:r>
                <a:r>
                  <a:rPr kumimoji="0" lang="en-US" altLang="zh-CN" sz="280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i,c</a:t>
                </a: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]</a:t>
                </a:r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依赖于子问题</a:t>
                </a:r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P[i-1,c-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𝒗</m:t>
                        </m:r>
                      </m:e>
                      <m:sub>
                        <m:r>
                          <a:rPr kumimoji="0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zh-CN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]</a:t>
                </a:r>
                <a:r>
                  <a:rPr kumimoji="0" lang="zh-CN" altLang="en-US" sz="28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和</a:t>
                </a:r>
                <a:r>
                  <a:rPr lang="en-US" altLang="zh-CN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P[i-1,c]</a:t>
                </a:r>
                <a:endParaRPr kumimoji="0" lang="zh-CN" altLang="en-US" sz="28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DF1AF0A-33BC-6FE6-9A12-A95A8E45C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114" y="1042987"/>
                <a:ext cx="9279011" cy="2313639"/>
              </a:xfrm>
              <a:prstGeom prst="rect">
                <a:avLst/>
              </a:prstGeom>
              <a:blipFill>
                <a:blip r:embed="rId3"/>
                <a:stretch>
                  <a:fillRect l="-1380" t="-23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5A6546E-1C59-F200-0E9D-DBD0B9C13558}"/>
              </a:ext>
            </a:extLst>
          </p:cNvPr>
          <p:cNvSpPr txBox="1"/>
          <p:nvPr/>
        </p:nvSpPr>
        <p:spPr>
          <a:xfrm>
            <a:off x="9006214" y="1377863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问题结构分析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5CD7A-50C2-AD37-3211-DBF6F57AF667}"/>
              </a:ext>
            </a:extLst>
          </p:cNvPr>
          <p:cNvSpPr txBox="1"/>
          <p:nvPr/>
        </p:nvSpPr>
        <p:spPr>
          <a:xfrm>
            <a:off x="9006214" y="241544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递推关系建立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0C4F2-E4A6-E6B5-CD0B-52DC2B6FFFFE}"/>
              </a:ext>
            </a:extLst>
          </p:cNvPr>
          <p:cNvSpPr txBox="1"/>
          <p:nvPr/>
        </p:nvSpPr>
        <p:spPr>
          <a:xfrm>
            <a:off x="9006214" y="336140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自底向上计算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DB9E0-DAA6-9795-21CE-7151840CAE82}"/>
              </a:ext>
            </a:extLst>
          </p:cNvPr>
          <p:cNvSpPr txBox="1"/>
          <p:nvPr/>
        </p:nvSpPr>
        <p:spPr>
          <a:xfrm>
            <a:off x="9006214" y="4398985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最优方案追踪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CC83039D-C17D-E202-3512-CCE5BBD8B30B}"/>
              </a:ext>
            </a:extLst>
          </p:cNvPr>
          <p:cNvSpPr/>
          <p:nvPr/>
        </p:nvSpPr>
        <p:spPr>
          <a:xfrm>
            <a:off x="9902757" y="1839528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FD6157-E56E-AB36-3B20-21ACFD2055C3}"/>
              </a:ext>
            </a:extLst>
          </p:cNvPr>
          <p:cNvSpPr/>
          <p:nvPr/>
        </p:nvSpPr>
        <p:spPr>
          <a:xfrm>
            <a:off x="9884002" y="2836254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625B574-E335-5F5C-243F-88AFA9EB6A31}"/>
              </a:ext>
            </a:extLst>
          </p:cNvPr>
          <p:cNvSpPr/>
          <p:nvPr/>
        </p:nvSpPr>
        <p:spPr>
          <a:xfrm>
            <a:off x="9902757" y="3820372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F204023A-79DD-4551-1891-3FA06FB89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203" y="3249619"/>
            <a:ext cx="3850901" cy="48463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依次求解问题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25" name="表格 2">
            <a:extLst>
              <a:ext uri="{FF2B5EF4-FFF2-40B4-BE49-F238E27FC236}">
                <a16:creationId xmlns:a16="http://schemas.microsoft.com/office/drawing/2014/main" id="{2B0D5F4E-2B18-78C6-D3F8-2C37D19FA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79159"/>
              </p:ext>
            </p:extLst>
          </p:nvPr>
        </p:nvGraphicFramePr>
        <p:xfrm>
          <a:off x="433540" y="3815255"/>
          <a:ext cx="8377128" cy="27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41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1047141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P[</a:t>
                      </a:r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i,c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08127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54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7D94CC2-E8C7-77A0-C767-4011DADA575F}"/>
              </a:ext>
            </a:extLst>
          </p:cNvPr>
          <p:cNvCxnSpPr>
            <a:cxnSpLocks/>
          </p:cNvCxnSpPr>
          <p:nvPr/>
        </p:nvCxnSpPr>
        <p:spPr>
          <a:xfrm>
            <a:off x="2923437" y="5175895"/>
            <a:ext cx="52233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7952755-A953-4E63-3C9E-4C5ABC273A7C}"/>
              </a:ext>
            </a:extLst>
          </p:cNvPr>
          <p:cNvCxnSpPr>
            <a:cxnSpLocks/>
          </p:cNvCxnSpPr>
          <p:nvPr/>
        </p:nvCxnSpPr>
        <p:spPr>
          <a:xfrm>
            <a:off x="2986067" y="5672240"/>
            <a:ext cx="52484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7A78CF3-4E22-D893-8A4D-673449330A34}"/>
              </a:ext>
            </a:extLst>
          </p:cNvPr>
          <p:cNvCxnSpPr>
            <a:cxnSpLocks/>
          </p:cNvCxnSpPr>
          <p:nvPr/>
        </p:nvCxnSpPr>
        <p:spPr>
          <a:xfrm>
            <a:off x="2986067" y="6300629"/>
            <a:ext cx="43089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F9D2472-F0C0-DED3-DDA1-F4D481ADFA88}"/>
              </a:ext>
            </a:extLst>
          </p:cNvPr>
          <p:cNvCxnSpPr>
            <a:cxnSpLocks/>
          </p:cNvCxnSpPr>
          <p:nvPr/>
        </p:nvCxnSpPr>
        <p:spPr>
          <a:xfrm flipH="1">
            <a:off x="2986067" y="5175895"/>
            <a:ext cx="5160723" cy="49634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8BA592-35D3-C8B1-8278-5E65B839868D}"/>
              </a:ext>
            </a:extLst>
          </p:cNvPr>
          <p:cNvCxnSpPr>
            <a:cxnSpLocks/>
          </p:cNvCxnSpPr>
          <p:nvPr/>
        </p:nvCxnSpPr>
        <p:spPr>
          <a:xfrm flipH="1">
            <a:off x="2986067" y="5672239"/>
            <a:ext cx="5160723" cy="56877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7686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背包问题动态规划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DF1AF0A-33BC-6FE6-9A12-A95A8E45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4145297" cy="7917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记录决策过程</a:t>
            </a:r>
            <a:endParaRPr lang="en-US" altLang="zh-CN" kern="0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6546E-1C59-F200-0E9D-DBD0B9C13558}"/>
              </a:ext>
            </a:extLst>
          </p:cNvPr>
          <p:cNvSpPr txBox="1"/>
          <p:nvPr/>
        </p:nvSpPr>
        <p:spPr>
          <a:xfrm>
            <a:off x="9006214" y="1377863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问题结构分析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5CD7A-50C2-AD37-3211-DBF6F57AF667}"/>
              </a:ext>
            </a:extLst>
          </p:cNvPr>
          <p:cNvSpPr txBox="1"/>
          <p:nvPr/>
        </p:nvSpPr>
        <p:spPr>
          <a:xfrm>
            <a:off x="9006214" y="241544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递推关系建立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0C4F2-E4A6-E6B5-CD0B-52DC2B6FFFFE}"/>
              </a:ext>
            </a:extLst>
          </p:cNvPr>
          <p:cNvSpPr txBox="1"/>
          <p:nvPr/>
        </p:nvSpPr>
        <p:spPr>
          <a:xfrm>
            <a:off x="9006214" y="336140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自底向上计算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DB9E0-DAA6-9795-21CE-7151840CAE82}"/>
              </a:ext>
            </a:extLst>
          </p:cNvPr>
          <p:cNvSpPr txBox="1"/>
          <p:nvPr/>
        </p:nvSpPr>
        <p:spPr>
          <a:xfrm>
            <a:off x="9006214" y="4398985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最优方案追踪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CC83039D-C17D-E202-3512-CCE5BBD8B30B}"/>
              </a:ext>
            </a:extLst>
          </p:cNvPr>
          <p:cNvSpPr/>
          <p:nvPr/>
        </p:nvSpPr>
        <p:spPr>
          <a:xfrm>
            <a:off x="9902757" y="1839528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FD6157-E56E-AB36-3B20-21ACFD2055C3}"/>
              </a:ext>
            </a:extLst>
          </p:cNvPr>
          <p:cNvSpPr/>
          <p:nvPr/>
        </p:nvSpPr>
        <p:spPr>
          <a:xfrm>
            <a:off x="9884002" y="2836254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625B574-E335-5F5C-243F-88AFA9EB6A31}"/>
              </a:ext>
            </a:extLst>
          </p:cNvPr>
          <p:cNvSpPr/>
          <p:nvPr/>
        </p:nvSpPr>
        <p:spPr>
          <a:xfrm>
            <a:off x="9902757" y="3820372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95EEAC2-9B48-663F-4927-D0B678011854}"/>
                  </a:ext>
                </a:extLst>
              </p:cNvPr>
              <p:cNvSpPr txBox="1"/>
              <p:nvPr/>
            </p:nvSpPr>
            <p:spPr>
              <a:xfrm>
                <a:off x="138831" y="1834752"/>
                <a:ext cx="6093912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Rec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  <m:t>𝒄</m:t>
                          </m:r>
                        </m:e>
                      </m:d>
                      <m:r>
                        <a:rPr kumimoji="0" lang="en-US" altLang="zh-CN" sz="24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altLang="zh-CN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,      </m:t>
                              </m:r>
                              <m:r>
                                <a:rPr kumimoji="0" lang="zh-CN" altLang="en-US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选择</m:t>
                              </m:r>
                              <m:r>
                                <a:rPr kumimoji="0" lang="zh-CN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商品</m:t>
                              </m:r>
                            </m:e>
                            <m:e>
                              <m:r>
                                <a:rPr kumimoji="0" lang="en-US" altLang="zh-CN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𝟎</m:t>
                              </m:r>
                              <m:r>
                                <a:rPr kumimoji="0" lang="en-US" altLang="zh-CN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,      </m:t>
                              </m:r>
                              <m:r>
                                <a:rPr kumimoji="0" lang="zh-CN" altLang="en-US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不选</m:t>
                              </m:r>
                              <m:r>
                                <a:rPr kumimoji="0" lang="zh-CN" alt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cs typeface="+mn-cs"/>
                                </a:rPr>
                                <m:t>商品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95EEAC2-9B48-663F-4927-D0B678011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1" y="1834752"/>
                <a:ext cx="609391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03BB29-7A49-69B7-A53E-980A323E4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03" r="-1537"/>
          <a:stretch/>
        </p:blipFill>
        <p:spPr>
          <a:xfrm>
            <a:off x="0" y="3004141"/>
            <a:ext cx="9097290" cy="29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991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75" y="142143"/>
            <a:ext cx="625475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背包问题动态规划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DF1AF0A-33BC-6FE6-9A12-A95A8E45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4145297" cy="7917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输出最优方案</a:t>
            </a:r>
            <a:endParaRPr lang="en-US" altLang="zh-CN" kern="0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6546E-1C59-F200-0E9D-DBD0B9C13558}"/>
              </a:ext>
            </a:extLst>
          </p:cNvPr>
          <p:cNvSpPr txBox="1"/>
          <p:nvPr/>
        </p:nvSpPr>
        <p:spPr>
          <a:xfrm>
            <a:off x="9006214" y="1377863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问题结构分析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5CD7A-50C2-AD37-3211-DBF6F57AF667}"/>
              </a:ext>
            </a:extLst>
          </p:cNvPr>
          <p:cNvSpPr txBox="1"/>
          <p:nvPr/>
        </p:nvSpPr>
        <p:spPr>
          <a:xfrm>
            <a:off x="9006214" y="241544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递推关系建立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0C4F2-E4A6-E6B5-CD0B-52DC2B6FFFFE}"/>
              </a:ext>
            </a:extLst>
          </p:cNvPr>
          <p:cNvSpPr txBox="1"/>
          <p:nvPr/>
        </p:nvSpPr>
        <p:spPr>
          <a:xfrm>
            <a:off x="9006214" y="3361404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自底向上计算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DB9E0-DAA6-9795-21CE-7151840CAE82}"/>
              </a:ext>
            </a:extLst>
          </p:cNvPr>
          <p:cNvSpPr txBox="1"/>
          <p:nvPr/>
        </p:nvSpPr>
        <p:spPr>
          <a:xfrm>
            <a:off x="9006214" y="4398985"/>
            <a:ext cx="202004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最优方案追踪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CC83039D-C17D-E202-3512-CCE5BBD8B30B}"/>
              </a:ext>
            </a:extLst>
          </p:cNvPr>
          <p:cNvSpPr/>
          <p:nvPr/>
        </p:nvSpPr>
        <p:spPr>
          <a:xfrm>
            <a:off x="9902757" y="1839528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FD6157-E56E-AB36-3B20-21ACFD2055C3}"/>
              </a:ext>
            </a:extLst>
          </p:cNvPr>
          <p:cNvSpPr/>
          <p:nvPr/>
        </p:nvSpPr>
        <p:spPr>
          <a:xfrm>
            <a:off x="9884002" y="2836254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625B574-E335-5F5C-243F-88AFA9EB6A31}"/>
              </a:ext>
            </a:extLst>
          </p:cNvPr>
          <p:cNvSpPr/>
          <p:nvPr/>
        </p:nvSpPr>
        <p:spPr>
          <a:xfrm>
            <a:off x="9902757" y="3820372"/>
            <a:ext cx="241368" cy="573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4746600-8E9F-23BF-47F3-6E3B910FDB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5114" y="1666861"/>
                <a:ext cx="10759039" cy="1903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倒序判断是否选择商品</a:t>
                </a:r>
                <a:endParaRPr lang="en-US" altLang="zh-CN" sz="2400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—Rec[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i,c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]=1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时，选择商品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，考察子问题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P[i-1,c-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]</a:t>
                </a: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—Rec[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i,c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]=0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时，不选商品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，考察子问题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P[i-1,c]</a:t>
                </a: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zh-CN" sz="2400" dirty="0">
                  <a:solidFill>
                    <a:srgbClr val="00B0F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4746600-8E9F-23BF-47F3-6E3B910FD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114" y="1666861"/>
                <a:ext cx="10759039" cy="1903057"/>
              </a:xfrm>
              <a:prstGeom prst="rect">
                <a:avLst/>
              </a:prstGeom>
              <a:blipFill>
                <a:blip r:embed="rId3"/>
                <a:stretch>
                  <a:fillRect l="-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166FFB01-18E9-5429-C382-1E59D7D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05278"/>
              </p:ext>
            </p:extLst>
          </p:nvPr>
        </p:nvGraphicFramePr>
        <p:xfrm>
          <a:off x="1139990" y="3517080"/>
          <a:ext cx="7114664" cy="2536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333">
                  <a:extLst>
                    <a:ext uri="{9D8B030D-6E8A-4147-A177-3AD203B41FA5}">
                      <a16:colId xmlns:a16="http://schemas.microsoft.com/office/drawing/2014/main" val="960441194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1731964446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786855324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859165495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3704214112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3900449273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2743479533"/>
                    </a:ext>
                  </a:extLst>
                </a:gridCol>
                <a:gridCol w="889333">
                  <a:extLst>
                    <a:ext uri="{9D8B030D-6E8A-4147-A177-3AD203B41FA5}">
                      <a16:colId xmlns:a16="http://schemas.microsoft.com/office/drawing/2014/main" val="825511371"/>
                    </a:ext>
                  </a:extLst>
                </a:gridCol>
              </a:tblGrid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96382"/>
                  </a:ext>
                </a:extLst>
              </a:tr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=1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71653"/>
                  </a:ext>
                </a:extLst>
              </a:tr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7614"/>
                  </a:ext>
                </a:extLst>
              </a:tr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659"/>
                  </a:ext>
                </a:extLst>
              </a:tr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84433"/>
                  </a:ext>
                </a:extLst>
              </a:tr>
              <a:tr h="422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74766"/>
                  </a:ext>
                </a:extLst>
              </a:tr>
            </a:tbl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8BE824B8-6716-974F-9B70-EC8934236271}"/>
              </a:ext>
            </a:extLst>
          </p:cNvPr>
          <p:cNvSpPr/>
          <p:nvPr/>
        </p:nvSpPr>
        <p:spPr>
          <a:xfrm>
            <a:off x="2179529" y="3988843"/>
            <a:ext cx="463463" cy="305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0FDBA44-A51E-6C32-AC8C-B65A460A1695}"/>
              </a:ext>
            </a:extLst>
          </p:cNvPr>
          <p:cNvSpPr/>
          <p:nvPr/>
        </p:nvSpPr>
        <p:spPr>
          <a:xfrm>
            <a:off x="4874713" y="4418838"/>
            <a:ext cx="463463" cy="305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2D79B20-39F8-F02B-9C84-2454326D27B7}"/>
              </a:ext>
            </a:extLst>
          </p:cNvPr>
          <p:cNvSpPr/>
          <p:nvPr/>
        </p:nvSpPr>
        <p:spPr>
          <a:xfrm>
            <a:off x="4874713" y="4833029"/>
            <a:ext cx="463463" cy="305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E3FBD4-01B7-48C5-AEF3-BE6AD984D1EC}"/>
              </a:ext>
            </a:extLst>
          </p:cNvPr>
          <p:cNvSpPr/>
          <p:nvPr/>
        </p:nvSpPr>
        <p:spPr>
          <a:xfrm>
            <a:off x="7567808" y="5252246"/>
            <a:ext cx="463463" cy="305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9A670DD-2566-834F-06CE-1870AA518EB2}"/>
              </a:ext>
            </a:extLst>
          </p:cNvPr>
          <p:cNvCxnSpPr/>
          <p:nvPr/>
        </p:nvCxnSpPr>
        <p:spPr>
          <a:xfrm flipH="1" flipV="1">
            <a:off x="5338176" y="4985607"/>
            <a:ext cx="2229632" cy="419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97E4B5A-FDDF-6E20-4DE4-F39C7BBEF99D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5106445" y="4723994"/>
            <a:ext cx="0" cy="1090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1AE6B39-4C9C-78EA-62CB-A785F41EA0D0}"/>
              </a:ext>
            </a:extLst>
          </p:cNvPr>
          <p:cNvCxnSpPr>
            <a:stCxn id="21" idx="1"/>
            <a:endCxn id="3" idx="3"/>
          </p:cNvCxnSpPr>
          <p:nvPr/>
        </p:nvCxnSpPr>
        <p:spPr>
          <a:xfrm flipH="1" flipV="1">
            <a:off x="2642992" y="4141421"/>
            <a:ext cx="2231721" cy="4299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06E9A3F-59B5-1B2C-6834-5A3D17BE7111}"/>
              </a:ext>
            </a:extLst>
          </p:cNvPr>
          <p:cNvSpPr txBox="1"/>
          <p:nvPr/>
        </p:nvSpPr>
        <p:spPr>
          <a:xfrm>
            <a:off x="5812077" y="5404824"/>
            <a:ext cx="129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0D1F1B-8D44-87DD-536E-3FDBE7D2798A}"/>
              </a:ext>
            </a:extLst>
          </p:cNvPr>
          <p:cNvSpPr txBox="1"/>
          <p:nvPr/>
        </p:nvSpPr>
        <p:spPr>
          <a:xfrm>
            <a:off x="5338176" y="4593845"/>
            <a:ext cx="129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]=0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3ACA14-39EE-7BCB-5C89-B0A3ECDDB773}"/>
              </a:ext>
            </a:extLst>
          </p:cNvPr>
          <p:cNvSpPr txBox="1"/>
          <p:nvPr/>
        </p:nvSpPr>
        <p:spPr>
          <a:xfrm>
            <a:off x="3394552" y="4024876"/>
            <a:ext cx="129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Rec[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i,c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]=1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546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四、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0-1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352922" y="5121311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五、最优二叉检索树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59541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A8C93A3-4784-42D4-A3BA-061DD3048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014412"/>
            <a:ext cx="10619276" cy="129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设集合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S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为排序的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个关键字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&lt;…&lt;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，将这些关键字存储在一棵二叉树的结点上，以查找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是否在这些数中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.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如果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不在，确定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在那个空隙（方结点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伪关键字）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.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CD9B674-2FAA-428D-9DFB-6C194F344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2248305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实例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2" name="Group 29">
            <a:extLst>
              <a:ext uri="{FF2B5EF4-FFF2-40B4-BE49-F238E27FC236}">
                <a16:creationId xmlns:a16="http://schemas.microsoft.com/office/drawing/2014/main" id="{693640AF-12E6-4C13-B2D9-E18CC2DC260C}"/>
              </a:ext>
            </a:extLst>
          </p:cNvPr>
          <p:cNvGrpSpPr>
            <a:grpSpLocks/>
          </p:cNvGrpSpPr>
          <p:nvPr/>
        </p:nvGrpSpPr>
        <p:grpSpPr bwMode="auto">
          <a:xfrm>
            <a:off x="3848649" y="2848644"/>
            <a:ext cx="3214687" cy="2538413"/>
            <a:chOff x="7380" y="1596"/>
            <a:chExt cx="2880" cy="2340"/>
          </a:xfrm>
        </p:grpSpPr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AA31326B-2875-4B9C-960E-E119C683F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0" y="2532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" name="Group 33">
              <a:extLst>
                <a:ext uri="{FF2B5EF4-FFF2-40B4-BE49-F238E27FC236}">
                  <a16:creationId xmlns:a16="http://schemas.microsoft.com/office/drawing/2014/main" id="{70AC1CDE-9FE7-4E11-9514-3C519E091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0" y="1596"/>
              <a:ext cx="2880" cy="2340"/>
              <a:chOff x="7380" y="1596"/>
              <a:chExt cx="2880" cy="2340"/>
            </a:xfrm>
          </p:grpSpPr>
          <p:sp>
            <p:nvSpPr>
              <p:cNvPr id="16" name="Line 34">
                <a:extLst>
                  <a:ext uri="{FF2B5EF4-FFF2-40B4-BE49-F238E27FC236}">
                    <a16:creationId xmlns:a16="http://schemas.microsoft.com/office/drawing/2014/main" id="{18E9549B-49A9-4C31-A7F4-F241AAD90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3156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35">
                <a:extLst>
                  <a:ext uri="{FF2B5EF4-FFF2-40B4-BE49-F238E27FC236}">
                    <a16:creationId xmlns:a16="http://schemas.microsoft.com/office/drawing/2014/main" id="{761A141D-E0FF-4DC3-A6A4-810191A79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0" y="3242"/>
                <a:ext cx="18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36">
                <a:extLst>
                  <a:ext uri="{FF2B5EF4-FFF2-40B4-BE49-F238E27FC236}">
                    <a16:creationId xmlns:a16="http://schemas.microsoft.com/office/drawing/2014/main" id="{7B120AEB-10AE-4346-8C2A-FD9268FD7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60" y="3000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37">
                <a:extLst>
                  <a:ext uri="{FF2B5EF4-FFF2-40B4-BE49-F238E27FC236}">
                    <a16:creationId xmlns:a16="http://schemas.microsoft.com/office/drawing/2014/main" id="{6B61B893-F6C6-4FDD-84BC-5CAF31784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00" y="3156"/>
                <a:ext cx="0" cy="5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Line 38">
                <a:extLst>
                  <a:ext uri="{FF2B5EF4-FFF2-40B4-BE49-F238E27FC236}">
                    <a16:creationId xmlns:a16="http://schemas.microsoft.com/office/drawing/2014/main" id="{E4EFF9A1-0EB3-478E-9D00-96035739D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60" y="3242"/>
                <a:ext cx="360" cy="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39">
                <a:extLst>
                  <a:ext uri="{FF2B5EF4-FFF2-40B4-BE49-F238E27FC236}">
                    <a16:creationId xmlns:a16="http://schemas.microsoft.com/office/drawing/2014/main" id="{BFB4F878-00E6-4D10-BE53-398AE453E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32" y="2386"/>
                <a:ext cx="164" cy="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40">
                <a:extLst>
                  <a:ext uri="{FF2B5EF4-FFF2-40B4-BE49-F238E27FC236}">
                    <a16:creationId xmlns:a16="http://schemas.microsoft.com/office/drawing/2014/main" id="{E62B2E70-E4F6-4FAD-9890-DD2EF31EA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56" y="1963"/>
                <a:ext cx="484" cy="5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41">
                <a:extLst>
                  <a:ext uri="{FF2B5EF4-FFF2-40B4-BE49-F238E27FC236}">
                    <a16:creationId xmlns:a16="http://schemas.microsoft.com/office/drawing/2014/main" id="{B16CB1F9-3BD4-4372-81BA-BDEEBBC03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76" y="2431"/>
                <a:ext cx="54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Line 42">
                <a:extLst>
                  <a:ext uri="{FF2B5EF4-FFF2-40B4-BE49-F238E27FC236}">
                    <a16:creationId xmlns:a16="http://schemas.microsoft.com/office/drawing/2014/main" id="{89C26F43-BE93-43BB-8639-450941F6B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6" y="1963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Line 43">
                <a:extLst>
                  <a:ext uri="{FF2B5EF4-FFF2-40B4-BE49-F238E27FC236}">
                    <a16:creationId xmlns:a16="http://schemas.microsoft.com/office/drawing/2014/main" id="{506ADA59-E859-47A9-A4AC-FB3B48F6F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00" y="2321"/>
                <a:ext cx="128" cy="8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44">
                <a:extLst>
                  <a:ext uri="{FF2B5EF4-FFF2-40B4-BE49-F238E27FC236}">
                    <a16:creationId xmlns:a16="http://schemas.microsoft.com/office/drawing/2014/main" id="{A67B4B81-D245-46F1-84B0-871A936C0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40" y="3156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7" name="Group 45">
                <a:extLst>
                  <a:ext uri="{FF2B5EF4-FFF2-40B4-BE49-F238E27FC236}">
                    <a16:creationId xmlns:a16="http://schemas.microsoft.com/office/drawing/2014/main" id="{7D42FC7F-4487-44BD-9814-1AE73B62B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1596"/>
                <a:ext cx="2880" cy="2340"/>
                <a:chOff x="7380" y="1596"/>
                <a:chExt cx="2880" cy="2340"/>
              </a:xfrm>
            </p:grpSpPr>
            <p:sp>
              <p:nvSpPr>
                <p:cNvPr id="28" name="Oval 46">
                  <a:extLst>
                    <a:ext uri="{FF2B5EF4-FFF2-40B4-BE49-F238E27FC236}">
                      <a16:creationId xmlns:a16="http://schemas.microsoft.com/office/drawing/2014/main" id="{8F2C5491-F14F-4C6D-AB7C-B771BC471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2" y="1596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4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9" name="Oval 47">
                  <a:extLst>
                    <a:ext uri="{FF2B5EF4-FFF2-40B4-BE49-F238E27FC236}">
                      <a16:creationId xmlns:a16="http://schemas.microsoft.com/office/drawing/2014/main" id="{1C22733D-F67F-42B1-94BD-7D9F99795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0" y="2219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2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0" name="Oval 48">
                  <a:extLst>
                    <a:ext uri="{FF2B5EF4-FFF2-40B4-BE49-F238E27FC236}">
                      <a16:creationId xmlns:a16="http://schemas.microsoft.com/office/drawing/2014/main" id="{DCA04DB6-8C78-4CB0-972C-E180D879BC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81" y="2219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6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1" name="Oval 49">
                  <a:extLst>
                    <a:ext uri="{FF2B5EF4-FFF2-40B4-BE49-F238E27FC236}">
                      <a16:creationId xmlns:a16="http://schemas.microsoft.com/office/drawing/2014/main" id="{59130022-1D22-403E-BB5F-F1E1AD92E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6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 bIns="468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5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2" name="Oval 50">
                  <a:extLst>
                    <a:ext uri="{FF2B5EF4-FFF2-40B4-BE49-F238E27FC236}">
                      <a16:creationId xmlns:a16="http://schemas.microsoft.com/office/drawing/2014/main" id="{82CDAE46-EF66-456B-9C8A-7CD1F1A8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9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3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3" name="Oval 51">
                  <a:extLst>
                    <a:ext uri="{FF2B5EF4-FFF2-40B4-BE49-F238E27FC236}">
                      <a16:creationId xmlns:a16="http://schemas.microsoft.com/office/drawing/2014/main" id="{14D09535-7A3C-4380-B3A3-0C08B0A51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6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1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4" name="Rectangle 52">
                  <a:extLst>
                    <a:ext uri="{FF2B5EF4-FFF2-40B4-BE49-F238E27FC236}">
                      <a16:creationId xmlns:a16="http://schemas.microsoft.com/office/drawing/2014/main" id="{B4211EAC-9E73-4F99-93F1-D01F7D893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53">
                  <a:extLst>
                    <a:ext uri="{FF2B5EF4-FFF2-40B4-BE49-F238E27FC236}">
                      <a16:creationId xmlns:a16="http://schemas.microsoft.com/office/drawing/2014/main" id="{24DA4496-AB0E-4471-8C5E-C2559395F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7" y="3638"/>
                  <a:ext cx="360" cy="29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54">
                  <a:extLst>
                    <a:ext uri="{FF2B5EF4-FFF2-40B4-BE49-F238E27FC236}">
                      <a16:creationId xmlns:a16="http://schemas.microsoft.com/office/drawing/2014/main" id="{03EC3BD3-451A-46C3-9A55-DAB549D8B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55">
                  <a:extLst>
                    <a:ext uri="{FF2B5EF4-FFF2-40B4-BE49-F238E27FC236}">
                      <a16:creationId xmlns:a16="http://schemas.microsoft.com/office/drawing/2014/main" id="{D6BACE8F-55FA-4850-93AA-60A423B5B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56">
                  <a:extLst>
                    <a:ext uri="{FF2B5EF4-FFF2-40B4-BE49-F238E27FC236}">
                      <a16:creationId xmlns:a16="http://schemas.microsoft.com/office/drawing/2014/main" id="{B3565E4F-0BAE-4912-8804-AFD25AC13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57">
                  <a:extLst>
                    <a:ext uri="{FF2B5EF4-FFF2-40B4-BE49-F238E27FC236}">
                      <a16:creationId xmlns:a16="http://schemas.microsoft.com/office/drawing/2014/main" id="{0D990185-743B-4447-859C-1CCF87A01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20" y="2847"/>
                  <a:ext cx="360" cy="30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58">
                  <a:extLst>
                    <a:ext uri="{FF2B5EF4-FFF2-40B4-BE49-F238E27FC236}">
                      <a16:creationId xmlns:a16="http://schemas.microsoft.com/office/drawing/2014/main" id="{6C23955E-AF6D-4675-B2A7-E7075F83F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6A61D34E-7937-4F6F-9FEB-817FC67CE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48" y="3170120"/>
            <a:ext cx="29575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=&lt; 1, 2, 3, 4, 5, 6&gt;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99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A8C93A3-4784-42D4-A3BA-061DD3048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09" y="1891906"/>
            <a:ext cx="5790101" cy="29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检索方法：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1.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初始，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与根元素比较；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2.  x&lt;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根元素，递归进入左子树；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3.  x&gt;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根元素，递归进入右子树；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4.  x=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根元素，算法停止，输出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；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5.  x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到达叶结点，算法停止，输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出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不在数组中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..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grpSp>
        <p:nvGrpSpPr>
          <p:cNvPr id="12" name="Group 29">
            <a:extLst>
              <a:ext uri="{FF2B5EF4-FFF2-40B4-BE49-F238E27FC236}">
                <a16:creationId xmlns:a16="http://schemas.microsoft.com/office/drawing/2014/main" id="{693640AF-12E6-4C13-B2D9-E18CC2DC260C}"/>
              </a:ext>
            </a:extLst>
          </p:cNvPr>
          <p:cNvGrpSpPr>
            <a:grpSpLocks/>
          </p:cNvGrpSpPr>
          <p:nvPr/>
        </p:nvGrpSpPr>
        <p:grpSpPr bwMode="auto">
          <a:xfrm>
            <a:off x="6475201" y="3796700"/>
            <a:ext cx="3214687" cy="2538413"/>
            <a:chOff x="7380" y="1596"/>
            <a:chExt cx="2880" cy="2340"/>
          </a:xfrm>
        </p:grpSpPr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AA31326B-2875-4B9C-960E-E119C683F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0" y="2532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" name="Group 33">
              <a:extLst>
                <a:ext uri="{FF2B5EF4-FFF2-40B4-BE49-F238E27FC236}">
                  <a16:creationId xmlns:a16="http://schemas.microsoft.com/office/drawing/2014/main" id="{70AC1CDE-9FE7-4E11-9514-3C519E091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0" y="1596"/>
              <a:ext cx="2880" cy="2340"/>
              <a:chOff x="7380" y="1596"/>
              <a:chExt cx="2880" cy="2340"/>
            </a:xfrm>
          </p:grpSpPr>
          <p:sp>
            <p:nvSpPr>
              <p:cNvPr id="16" name="Line 34">
                <a:extLst>
                  <a:ext uri="{FF2B5EF4-FFF2-40B4-BE49-F238E27FC236}">
                    <a16:creationId xmlns:a16="http://schemas.microsoft.com/office/drawing/2014/main" id="{18E9549B-49A9-4C31-A7F4-F241AAD90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3156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35">
                <a:extLst>
                  <a:ext uri="{FF2B5EF4-FFF2-40B4-BE49-F238E27FC236}">
                    <a16:creationId xmlns:a16="http://schemas.microsoft.com/office/drawing/2014/main" id="{761A141D-E0FF-4DC3-A6A4-810191A79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0" y="3242"/>
                <a:ext cx="180" cy="46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36">
                <a:extLst>
                  <a:ext uri="{FF2B5EF4-FFF2-40B4-BE49-F238E27FC236}">
                    <a16:creationId xmlns:a16="http://schemas.microsoft.com/office/drawing/2014/main" id="{7B120AEB-10AE-4346-8C2A-FD9268FD7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60" y="3000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37">
                <a:extLst>
                  <a:ext uri="{FF2B5EF4-FFF2-40B4-BE49-F238E27FC236}">
                    <a16:creationId xmlns:a16="http://schemas.microsoft.com/office/drawing/2014/main" id="{6B61B893-F6C6-4FDD-84BC-5CAF31784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00" y="3156"/>
                <a:ext cx="0" cy="5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Line 38">
                <a:extLst>
                  <a:ext uri="{FF2B5EF4-FFF2-40B4-BE49-F238E27FC236}">
                    <a16:creationId xmlns:a16="http://schemas.microsoft.com/office/drawing/2014/main" id="{E4EFF9A1-0EB3-478E-9D00-96035739D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60" y="3242"/>
                <a:ext cx="360" cy="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39">
                <a:extLst>
                  <a:ext uri="{FF2B5EF4-FFF2-40B4-BE49-F238E27FC236}">
                    <a16:creationId xmlns:a16="http://schemas.microsoft.com/office/drawing/2014/main" id="{BFB4F878-00E6-4D10-BE53-398AE453E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32" y="2386"/>
                <a:ext cx="164" cy="82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40">
                <a:extLst>
                  <a:ext uri="{FF2B5EF4-FFF2-40B4-BE49-F238E27FC236}">
                    <a16:creationId xmlns:a16="http://schemas.microsoft.com/office/drawing/2014/main" id="{E62B2E70-E4F6-4FAD-9890-DD2EF31EA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56" y="1963"/>
                <a:ext cx="484" cy="5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41">
                <a:extLst>
                  <a:ext uri="{FF2B5EF4-FFF2-40B4-BE49-F238E27FC236}">
                    <a16:creationId xmlns:a16="http://schemas.microsoft.com/office/drawing/2014/main" id="{B16CB1F9-3BD4-4372-81BA-BDEEBBC03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76" y="2431"/>
                <a:ext cx="54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Line 42">
                <a:extLst>
                  <a:ext uri="{FF2B5EF4-FFF2-40B4-BE49-F238E27FC236}">
                    <a16:creationId xmlns:a16="http://schemas.microsoft.com/office/drawing/2014/main" id="{89C26F43-BE93-43BB-8639-450941F6B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6" y="1963"/>
                <a:ext cx="360" cy="46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Line 43">
                <a:extLst>
                  <a:ext uri="{FF2B5EF4-FFF2-40B4-BE49-F238E27FC236}">
                    <a16:creationId xmlns:a16="http://schemas.microsoft.com/office/drawing/2014/main" id="{506ADA59-E859-47A9-A4AC-FB3B48F6F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00" y="2321"/>
                <a:ext cx="128" cy="8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44">
                <a:extLst>
                  <a:ext uri="{FF2B5EF4-FFF2-40B4-BE49-F238E27FC236}">
                    <a16:creationId xmlns:a16="http://schemas.microsoft.com/office/drawing/2014/main" id="{A67B4B81-D245-46F1-84B0-871A936C0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40" y="3156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7" name="Group 45">
                <a:extLst>
                  <a:ext uri="{FF2B5EF4-FFF2-40B4-BE49-F238E27FC236}">
                    <a16:creationId xmlns:a16="http://schemas.microsoft.com/office/drawing/2014/main" id="{7D42FC7F-4487-44BD-9814-1AE73B62B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1596"/>
                <a:ext cx="2880" cy="2340"/>
                <a:chOff x="7380" y="1596"/>
                <a:chExt cx="2880" cy="2340"/>
              </a:xfrm>
            </p:grpSpPr>
            <p:sp>
              <p:nvSpPr>
                <p:cNvPr id="28" name="Oval 46">
                  <a:extLst>
                    <a:ext uri="{FF2B5EF4-FFF2-40B4-BE49-F238E27FC236}">
                      <a16:creationId xmlns:a16="http://schemas.microsoft.com/office/drawing/2014/main" id="{8F2C5491-F14F-4C6D-AB7C-B771BC471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2" y="1596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4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9" name="Oval 47">
                  <a:extLst>
                    <a:ext uri="{FF2B5EF4-FFF2-40B4-BE49-F238E27FC236}">
                      <a16:creationId xmlns:a16="http://schemas.microsoft.com/office/drawing/2014/main" id="{1C22733D-F67F-42B1-94BD-7D9F99795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0" y="2219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2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0" name="Oval 48">
                  <a:extLst>
                    <a:ext uri="{FF2B5EF4-FFF2-40B4-BE49-F238E27FC236}">
                      <a16:creationId xmlns:a16="http://schemas.microsoft.com/office/drawing/2014/main" id="{DCA04DB6-8C78-4CB0-972C-E180D879BC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81" y="2219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6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1" name="Oval 49">
                  <a:extLst>
                    <a:ext uri="{FF2B5EF4-FFF2-40B4-BE49-F238E27FC236}">
                      <a16:creationId xmlns:a16="http://schemas.microsoft.com/office/drawing/2014/main" id="{59130022-1D22-403E-BB5F-F1E1AD92E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6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 bIns="468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5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2" name="Oval 50">
                  <a:extLst>
                    <a:ext uri="{FF2B5EF4-FFF2-40B4-BE49-F238E27FC236}">
                      <a16:creationId xmlns:a16="http://schemas.microsoft.com/office/drawing/2014/main" id="{82CDAE46-EF66-456B-9C8A-7CD1F1A8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9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3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3" name="Oval 51">
                  <a:extLst>
                    <a:ext uri="{FF2B5EF4-FFF2-40B4-BE49-F238E27FC236}">
                      <a16:creationId xmlns:a16="http://schemas.microsoft.com/office/drawing/2014/main" id="{14D09535-7A3C-4380-B3A3-0C08B0A51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6" y="2844"/>
                  <a:ext cx="414" cy="414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1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4" name="Rectangle 52">
                  <a:extLst>
                    <a:ext uri="{FF2B5EF4-FFF2-40B4-BE49-F238E27FC236}">
                      <a16:creationId xmlns:a16="http://schemas.microsoft.com/office/drawing/2014/main" id="{B4211EAC-9E73-4F99-93F1-D01F7D893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53">
                  <a:extLst>
                    <a:ext uri="{FF2B5EF4-FFF2-40B4-BE49-F238E27FC236}">
                      <a16:creationId xmlns:a16="http://schemas.microsoft.com/office/drawing/2014/main" id="{24DA4496-AB0E-4471-8C5E-C2559395F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7" y="3638"/>
                  <a:ext cx="360" cy="29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54">
                  <a:extLst>
                    <a:ext uri="{FF2B5EF4-FFF2-40B4-BE49-F238E27FC236}">
                      <a16:creationId xmlns:a16="http://schemas.microsoft.com/office/drawing/2014/main" id="{03EC3BD3-451A-46C3-9A55-DAB549D8B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55">
                  <a:extLst>
                    <a:ext uri="{FF2B5EF4-FFF2-40B4-BE49-F238E27FC236}">
                      <a16:creationId xmlns:a16="http://schemas.microsoft.com/office/drawing/2014/main" id="{D6BACE8F-55FA-4850-93AA-60A423B5B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56">
                  <a:extLst>
                    <a:ext uri="{FF2B5EF4-FFF2-40B4-BE49-F238E27FC236}">
                      <a16:creationId xmlns:a16="http://schemas.microsoft.com/office/drawing/2014/main" id="{B3565E4F-0BAE-4912-8804-AFD25AC13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57">
                  <a:extLst>
                    <a:ext uri="{FF2B5EF4-FFF2-40B4-BE49-F238E27FC236}">
                      <a16:creationId xmlns:a16="http://schemas.microsoft.com/office/drawing/2014/main" id="{0D990185-743B-4447-859C-1CCF87A01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20" y="2847"/>
                  <a:ext cx="360" cy="30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58">
                  <a:extLst>
                    <a:ext uri="{FF2B5EF4-FFF2-40B4-BE49-F238E27FC236}">
                      <a16:creationId xmlns:a16="http://schemas.microsoft.com/office/drawing/2014/main" id="{6C23955E-AF6D-4675-B2A7-E7075F83F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6A61D34E-7937-4F6F-9FEB-817FC67CE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884" y="1536313"/>
            <a:ext cx="12570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X=3.5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itchFamily="18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AB568C3-7D97-4D87-B7CB-BB0CCCAA1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91905"/>
              </p:ext>
            </p:extLst>
          </p:nvPr>
        </p:nvGraphicFramePr>
        <p:xfrm>
          <a:off x="5794264" y="2149083"/>
          <a:ext cx="4652244" cy="507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4">
                  <a:extLst>
                    <a:ext uri="{9D8B030D-6E8A-4147-A177-3AD203B41FA5}">
                      <a16:colId xmlns:a16="http://schemas.microsoft.com/office/drawing/2014/main" val="1458861880"/>
                    </a:ext>
                  </a:extLst>
                </a:gridCol>
                <a:gridCol w="775374">
                  <a:extLst>
                    <a:ext uri="{9D8B030D-6E8A-4147-A177-3AD203B41FA5}">
                      <a16:colId xmlns:a16="http://schemas.microsoft.com/office/drawing/2014/main" val="824168207"/>
                    </a:ext>
                  </a:extLst>
                </a:gridCol>
                <a:gridCol w="775374">
                  <a:extLst>
                    <a:ext uri="{9D8B030D-6E8A-4147-A177-3AD203B41FA5}">
                      <a16:colId xmlns:a16="http://schemas.microsoft.com/office/drawing/2014/main" val="871158860"/>
                    </a:ext>
                  </a:extLst>
                </a:gridCol>
                <a:gridCol w="775374">
                  <a:extLst>
                    <a:ext uri="{9D8B030D-6E8A-4147-A177-3AD203B41FA5}">
                      <a16:colId xmlns:a16="http://schemas.microsoft.com/office/drawing/2014/main" val="1424242666"/>
                    </a:ext>
                  </a:extLst>
                </a:gridCol>
                <a:gridCol w="775374">
                  <a:extLst>
                    <a:ext uri="{9D8B030D-6E8A-4147-A177-3AD203B41FA5}">
                      <a16:colId xmlns:a16="http://schemas.microsoft.com/office/drawing/2014/main" val="1918951610"/>
                    </a:ext>
                  </a:extLst>
                </a:gridCol>
                <a:gridCol w="775374">
                  <a:extLst>
                    <a:ext uri="{9D8B030D-6E8A-4147-A177-3AD203B41FA5}">
                      <a16:colId xmlns:a16="http://schemas.microsoft.com/office/drawing/2014/main" val="2630799759"/>
                    </a:ext>
                  </a:extLst>
                </a:gridCol>
              </a:tblGrid>
              <a:tr h="5076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59007"/>
                  </a:ext>
                </a:extLst>
              </a:tr>
            </a:tbl>
          </a:graphicData>
        </a:graphic>
      </p:graphicFrame>
      <p:sp>
        <p:nvSpPr>
          <p:cNvPr id="42" name="Rectangle 2">
            <a:extLst>
              <a:ext uri="{FF2B5EF4-FFF2-40B4-BE49-F238E27FC236}">
                <a16:creationId xmlns:a16="http://schemas.microsoft.com/office/drawing/2014/main" id="{0B3E1944-94FC-4D4B-86A6-3557461F0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018" y="3187732"/>
            <a:ext cx="12570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indent="304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X=3.5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0F90E190-223C-4BB2-B67C-ED99386242C4}"/>
              </a:ext>
            </a:extLst>
          </p:cNvPr>
          <p:cNvSpPr/>
          <p:nvPr/>
        </p:nvSpPr>
        <p:spPr>
          <a:xfrm rot="10800000">
            <a:off x="8034547" y="2778372"/>
            <a:ext cx="107156" cy="404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22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285875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数据元素存在概率分布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Text Box 2">
            <a:extLst>
              <a:ext uri="{FF2B5EF4-FFF2-40B4-BE49-F238E27FC236}">
                <a16:creationId xmlns:a16="http://schemas.microsoft.com/office/drawing/2014/main" id="{5A928DAA-EB40-4C32-9D8C-436E5ACB9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375" y="1914525"/>
            <a:ext cx="8429625" cy="2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空隙：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), 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), … , 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), (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n+1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 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 -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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+1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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给定序列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S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= 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…,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&gt;,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  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在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的概率为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在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+1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)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的概率为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i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的存取概率分布如下： 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                    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= 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… 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&gt; 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83605-E796-49EF-9AEB-D99A8E64022B}"/>
              </a:ext>
            </a:extLst>
          </p:cNvPr>
          <p:cNvCxnSpPr/>
          <p:nvPr/>
        </p:nvCxnSpPr>
        <p:spPr>
          <a:xfrm>
            <a:off x="2459343" y="3365201"/>
            <a:ext cx="2243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E7945115-C046-42F2-84EE-4737283A171E}"/>
              </a:ext>
            </a:extLst>
          </p:cNvPr>
          <p:cNvSpPr/>
          <p:nvPr/>
        </p:nvSpPr>
        <p:spPr>
          <a:xfrm>
            <a:off x="1034375" y="3902366"/>
            <a:ext cx="6586537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3">
                <a:extLst>
                  <a:ext uri="{FF2B5EF4-FFF2-40B4-BE49-F238E27FC236}">
                    <a16:creationId xmlns:a16="http://schemas.microsoft.com/office/drawing/2014/main" id="{010C6DCD-134B-17F0-ED81-F63AE5BEDA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8256" y="5088001"/>
                <a:ext cx="5790101" cy="138403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800" b="1" dirty="0">
                  <a:solidFill>
                    <a:prstClr val="black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7" name="Text Box 3">
                <a:extLst>
                  <a:ext uri="{FF2B5EF4-FFF2-40B4-BE49-F238E27FC236}">
                    <a16:creationId xmlns:a16="http://schemas.microsoft.com/office/drawing/2014/main" id="{010C6DCD-134B-17F0-ED81-F63AE5BED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8256" y="5088001"/>
                <a:ext cx="5790101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60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094642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实例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7AAB8FD-64E3-480C-BE58-9FBACB6A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833967"/>
            <a:ext cx="8429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S=&lt;1,2,3,4,5,6&gt;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P=&lt;0.04,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,0.01,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,0.05,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,0.02,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,0.02,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,0.07,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0.05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,0.04&gt;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96910204-9A96-4839-8633-0C35F3482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3144971"/>
            <a:ext cx="84296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1, 2, 3, 4, 5, 6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检索的概率分别为：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0.1, 0.2, 0.2, 0.1, 0.1, 0.05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各个空隙的检索概率分别为：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0.04, 0.01, 0.05, 0.02, 0.02, 0.07, 0.04</a:t>
            </a:r>
          </a:p>
        </p:txBody>
      </p:sp>
    </p:spTree>
    <p:extLst>
      <p:ext uri="{BB962C8B-B14F-4D97-AF65-F5344CB8AC3E}">
        <p14:creationId xmlns:p14="http://schemas.microsoft.com/office/powerpoint/2010/main" val="523337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71" y="1182780"/>
            <a:ext cx="7848600" cy="383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）构造问题解得的具体算法：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const int N=100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int Fib(int n)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{ int F[N]={1,1};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                  for(int </a:t>
            </a:r>
            <a:r>
              <a:rPr lang="en-US" altLang="zh-CN" sz="2000" b="1" dirty="0" err="1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=2;i&lt;=</a:t>
            </a:r>
            <a:r>
              <a:rPr lang="en-US" altLang="zh-CN" sz="2000" b="1" dirty="0" err="1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n;i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++)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          F[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]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=F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[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i-1]+F[i-2];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                  return F[n-1]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216237864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87" y="1094642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检索数据的平均时间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445DBD5-2DF0-45D3-BA44-CB474D14846D}"/>
              </a:ext>
            </a:extLst>
          </p:cNvPr>
          <p:cNvSpPr txBox="1">
            <a:spLocks/>
          </p:cNvSpPr>
          <p:nvPr/>
        </p:nvSpPr>
        <p:spPr bwMode="auto">
          <a:xfrm>
            <a:off x="895350" y="1939192"/>
            <a:ext cx="5179839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 &lt; 1, 2, 3, 4, 5, 6 &gt;</a:t>
            </a:r>
            <a:b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400" b="1" i="1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 &lt; 0.04,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0.1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0.01,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0.2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0.05,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0.2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 </a:t>
            </a:r>
            <a:b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0.02,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0.1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0.02,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0.1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0.07,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0.05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b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0.04 &gt;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j-cs"/>
            </a:endParaRPr>
          </a:p>
        </p:txBody>
      </p:sp>
      <p:grpSp>
        <p:nvGrpSpPr>
          <p:cNvPr id="10" name="Group 29">
            <a:extLst>
              <a:ext uri="{FF2B5EF4-FFF2-40B4-BE49-F238E27FC236}">
                <a16:creationId xmlns:a16="http://schemas.microsoft.com/office/drawing/2014/main" id="{88EFAC9E-79D5-40E9-A6CE-BE6CE0087440}"/>
              </a:ext>
            </a:extLst>
          </p:cNvPr>
          <p:cNvGrpSpPr>
            <a:grpSpLocks/>
          </p:cNvGrpSpPr>
          <p:nvPr/>
        </p:nvGrpSpPr>
        <p:grpSpPr bwMode="auto">
          <a:xfrm>
            <a:off x="5792787" y="1723292"/>
            <a:ext cx="3214688" cy="2571750"/>
            <a:chOff x="7380" y="1596"/>
            <a:chExt cx="2880" cy="2340"/>
          </a:xfrm>
        </p:grpSpPr>
        <p:sp>
          <p:nvSpPr>
            <p:cNvPr id="11" name="Line 30">
              <a:extLst>
                <a:ext uri="{FF2B5EF4-FFF2-40B4-BE49-F238E27FC236}">
                  <a16:creationId xmlns:a16="http://schemas.microsoft.com/office/drawing/2014/main" id="{6E519571-0E9E-47A0-918D-A221B1B72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0" y="2532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87DAAB00-68F4-4E0E-A8C5-2D200B240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0" y="1596"/>
              <a:ext cx="2880" cy="2340"/>
              <a:chOff x="7380" y="1596"/>
              <a:chExt cx="2880" cy="2340"/>
            </a:xfrm>
          </p:grpSpPr>
          <p:sp>
            <p:nvSpPr>
              <p:cNvPr id="13" name="Line 34">
                <a:extLst>
                  <a:ext uri="{FF2B5EF4-FFF2-40B4-BE49-F238E27FC236}">
                    <a16:creationId xmlns:a16="http://schemas.microsoft.com/office/drawing/2014/main" id="{48648132-A6F3-48C8-A151-3F4D36296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3156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Line 35">
                <a:extLst>
                  <a:ext uri="{FF2B5EF4-FFF2-40B4-BE49-F238E27FC236}">
                    <a16:creationId xmlns:a16="http://schemas.microsoft.com/office/drawing/2014/main" id="{7E9A48C6-6BE8-45FB-A6D6-B0921184D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0" y="3242"/>
                <a:ext cx="18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Line 36">
                <a:extLst>
                  <a:ext uri="{FF2B5EF4-FFF2-40B4-BE49-F238E27FC236}">
                    <a16:creationId xmlns:a16="http://schemas.microsoft.com/office/drawing/2014/main" id="{A148595C-BDD3-4F68-8ECD-EAB4A05C3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60" y="3000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Line 37">
                <a:extLst>
                  <a:ext uri="{FF2B5EF4-FFF2-40B4-BE49-F238E27FC236}">
                    <a16:creationId xmlns:a16="http://schemas.microsoft.com/office/drawing/2014/main" id="{84D3B64F-F5B3-4868-9544-8F9673914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00" y="3156"/>
                <a:ext cx="0" cy="5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38">
                <a:extLst>
                  <a:ext uri="{FF2B5EF4-FFF2-40B4-BE49-F238E27FC236}">
                    <a16:creationId xmlns:a16="http://schemas.microsoft.com/office/drawing/2014/main" id="{3CD8AD66-48A9-4B75-B913-EC4AA1A11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60" y="3242"/>
                <a:ext cx="360" cy="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39">
                <a:extLst>
                  <a:ext uri="{FF2B5EF4-FFF2-40B4-BE49-F238E27FC236}">
                    <a16:creationId xmlns:a16="http://schemas.microsoft.com/office/drawing/2014/main" id="{0A246225-2553-4286-9BF2-E787DAE5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32" y="2386"/>
                <a:ext cx="164" cy="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40">
                <a:extLst>
                  <a:ext uri="{FF2B5EF4-FFF2-40B4-BE49-F238E27FC236}">
                    <a16:creationId xmlns:a16="http://schemas.microsoft.com/office/drawing/2014/main" id="{7CC55101-41E5-4EFF-8CAA-DA2D0EADC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56" y="1963"/>
                <a:ext cx="484" cy="5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Line 41">
                <a:extLst>
                  <a:ext uri="{FF2B5EF4-FFF2-40B4-BE49-F238E27FC236}">
                    <a16:creationId xmlns:a16="http://schemas.microsoft.com/office/drawing/2014/main" id="{CA0C4656-2946-48B5-A471-CB2A0229B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76" y="2431"/>
                <a:ext cx="54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42">
                <a:extLst>
                  <a:ext uri="{FF2B5EF4-FFF2-40B4-BE49-F238E27FC236}">
                    <a16:creationId xmlns:a16="http://schemas.microsoft.com/office/drawing/2014/main" id="{C252C9E2-1847-430D-877F-D3120732C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6" y="1963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43">
                <a:extLst>
                  <a:ext uri="{FF2B5EF4-FFF2-40B4-BE49-F238E27FC236}">
                    <a16:creationId xmlns:a16="http://schemas.microsoft.com/office/drawing/2014/main" id="{361EE260-C5E3-4107-BB4C-B4183AB53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00" y="2321"/>
                <a:ext cx="128" cy="8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44">
                <a:extLst>
                  <a:ext uri="{FF2B5EF4-FFF2-40B4-BE49-F238E27FC236}">
                    <a16:creationId xmlns:a16="http://schemas.microsoft.com/office/drawing/2014/main" id="{BB142EE3-F2F4-4B5F-A8DA-42CE71795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40" y="3156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4" name="Group 45">
                <a:extLst>
                  <a:ext uri="{FF2B5EF4-FFF2-40B4-BE49-F238E27FC236}">
                    <a16:creationId xmlns:a16="http://schemas.microsoft.com/office/drawing/2014/main" id="{EFE482DD-6D2A-47EC-AC63-A6161F6A5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1596"/>
                <a:ext cx="2880" cy="2340"/>
                <a:chOff x="7380" y="1596"/>
                <a:chExt cx="2880" cy="2340"/>
              </a:xfrm>
            </p:grpSpPr>
            <p:sp>
              <p:nvSpPr>
                <p:cNvPr id="25" name="Oval 46">
                  <a:extLst>
                    <a:ext uri="{FF2B5EF4-FFF2-40B4-BE49-F238E27FC236}">
                      <a16:creationId xmlns:a16="http://schemas.microsoft.com/office/drawing/2014/main" id="{6777EDA7-932A-4620-A4CA-AAD6052BF5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2" y="1596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4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6" name="Oval 47">
                  <a:extLst>
                    <a:ext uri="{FF2B5EF4-FFF2-40B4-BE49-F238E27FC236}">
                      <a16:creationId xmlns:a16="http://schemas.microsoft.com/office/drawing/2014/main" id="{F40E2B04-1C65-4A3B-A468-0720AF5F9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0" y="2220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2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7" name="Oval 48">
                  <a:extLst>
                    <a:ext uri="{FF2B5EF4-FFF2-40B4-BE49-F238E27FC236}">
                      <a16:creationId xmlns:a16="http://schemas.microsoft.com/office/drawing/2014/main" id="{82819983-B6F1-4299-AB59-4B5E837F3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81" y="2220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6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8" name="Oval 49">
                  <a:extLst>
                    <a:ext uri="{FF2B5EF4-FFF2-40B4-BE49-F238E27FC236}">
                      <a16:creationId xmlns:a16="http://schemas.microsoft.com/office/drawing/2014/main" id="{4D53853A-4D85-4DDF-999A-C27306BD8C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6" y="2844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 bIns="468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5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9" name="Oval 50">
                  <a:extLst>
                    <a:ext uri="{FF2B5EF4-FFF2-40B4-BE49-F238E27FC236}">
                      <a16:creationId xmlns:a16="http://schemas.microsoft.com/office/drawing/2014/main" id="{9238B313-9443-4969-A988-2A3F68C37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9" y="2844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3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0" name="Oval 51">
                  <a:extLst>
                    <a:ext uri="{FF2B5EF4-FFF2-40B4-BE49-F238E27FC236}">
                      <a16:creationId xmlns:a16="http://schemas.microsoft.com/office/drawing/2014/main" id="{AEE6D0A7-37E2-4AE7-8A27-C99F669E7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6" y="2844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anose="02010600030101010101" pitchFamily="2" charset="-122"/>
                      <a:cs typeface="Times New Roman" pitchFamily="18" charset="0"/>
                    </a:rPr>
                    <a:t>1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31" name="Rectangle 52">
                  <a:extLst>
                    <a:ext uri="{FF2B5EF4-FFF2-40B4-BE49-F238E27FC236}">
                      <a16:creationId xmlns:a16="http://schemas.microsoft.com/office/drawing/2014/main" id="{FD3D1BC8-44D5-4314-8B78-77BA4CC7C8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zh-CN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Rectangle 53">
                  <a:extLst>
                    <a:ext uri="{FF2B5EF4-FFF2-40B4-BE49-F238E27FC236}">
                      <a16:creationId xmlns:a16="http://schemas.microsoft.com/office/drawing/2014/main" id="{748CBFC2-DC8B-435C-8AD4-AAC578164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7" y="3638"/>
                  <a:ext cx="360" cy="29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Rectangle 54">
                  <a:extLst>
                    <a:ext uri="{FF2B5EF4-FFF2-40B4-BE49-F238E27FC236}">
                      <a16:creationId xmlns:a16="http://schemas.microsoft.com/office/drawing/2014/main" id="{0CF2DA8D-18E5-4AF5-BEFA-F997CE867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Rectangle 55">
                  <a:extLst>
                    <a:ext uri="{FF2B5EF4-FFF2-40B4-BE49-F238E27FC236}">
                      <a16:creationId xmlns:a16="http://schemas.microsoft.com/office/drawing/2014/main" id="{67FB873A-1919-4187-A8A5-B01263322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56">
                  <a:extLst>
                    <a:ext uri="{FF2B5EF4-FFF2-40B4-BE49-F238E27FC236}">
                      <a16:creationId xmlns:a16="http://schemas.microsoft.com/office/drawing/2014/main" id="{D5F81822-AD23-4158-B975-001E8A8C6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57">
                  <a:extLst>
                    <a:ext uri="{FF2B5EF4-FFF2-40B4-BE49-F238E27FC236}">
                      <a16:creationId xmlns:a16="http://schemas.microsoft.com/office/drawing/2014/main" id="{185CE4CD-C1AF-4743-880C-96BF6A0BB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20" y="2847"/>
                  <a:ext cx="360" cy="30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58">
                  <a:extLst>
                    <a:ext uri="{FF2B5EF4-FFF2-40B4-BE49-F238E27FC236}">
                      <a16:creationId xmlns:a16="http://schemas.microsoft.com/office/drawing/2014/main" id="{119D1BCB-2616-4D16-B9A1-9A42EB27E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38" name="矩形 62">
            <a:extLst>
              <a:ext uri="{FF2B5EF4-FFF2-40B4-BE49-F238E27FC236}">
                <a16:creationId xmlns:a16="http://schemas.microsoft.com/office/drawing/2014/main" id="{34991AA2-5E70-4FCD-8865-EA7B34A2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2" y="4674454"/>
            <a:ext cx="80645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)=[1*0.1+2*(0.2+0.05)+3*(0.1+0.2+0.1)]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   +[3*(0.04+0.01+0.05+0.02+0.02+0.07)+2*0.04]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 = 1.8+0.71=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2.51</a:t>
            </a:r>
            <a:endParaRPr lang="zh-CN" altLang="en-US" sz="24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60">
            <a:extLst>
              <a:ext uri="{FF2B5EF4-FFF2-40B4-BE49-F238E27FC236}">
                <a16:creationId xmlns:a16="http://schemas.microsoft.com/office/drawing/2014/main" id="{20645B73-45B3-4534-9E2B-3F4BFA672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1125538"/>
            <a:ext cx="485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7BDACD-8216-477C-99C3-623F3649B641}"/>
              </a:ext>
            </a:extLst>
          </p:cNvPr>
          <p:cNvSpPr/>
          <p:nvPr/>
        </p:nvSpPr>
        <p:spPr>
          <a:xfrm>
            <a:off x="2185988" y="2788931"/>
            <a:ext cx="685800" cy="47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B8A717-8E80-45E4-A8D3-F74B3880ABE3}"/>
              </a:ext>
            </a:extLst>
          </p:cNvPr>
          <p:cNvSpPr/>
          <p:nvPr/>
        </p:nvSpPr>
        <p:spPr>
          <a:xfrm>
            <a:off x="7164387" y="1689708"/>
            <a:ext cx="785812" cy="4404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762B630-9C76-4705-B1D9-531B0B8A396B}"/>
              </a:ext>
            </a:extLst>
          </p:cNvPr>
          <p:cNvSpPr/>
          <p:nvPr/>
        </p:nvSpPr>
        <p:spPr>
          <a:xfrm>
            <a:off x="2185988" y="4674454"/>
            <a:ext cx="785812" cy="4404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069D51D-D189-4D65-ADB6-234AF4327D72}"/>
              </a:ext>
            </a:extLst>
          </p:cNvPr>
          <p:cNvCxnSpPr>
            <a:cxnSpLocks/>
          </p:cNvCxnSpPr>
          <p:nvPr/>
        </p:nvCxnSpPr>
        <p:spPr>
          <a:xfrm flipV="1">
            <a:off x="2185988" y="5459900"/>
            <a:ext cx="5214143" cy="3052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EF0FB48-C87D-4C7C-8B2A-2B5D4AF3CC06}"/>
              </a:ext>
            </a:extLst>
          </p:cNvPr>
          <p:cNvSpPr/>
          <p:nvPr/>
        </p:nvSpPr>
        <p:spPr>
          <a:xfrm>
            <a:off x="5600700" y="3827950"/>
            <a:ext cx="3657600" cy="65612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19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 animBg="1"/>
      <p:bldP spid="40" grpId="0" animBg="1"/>
      <p:bldP spid="41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5" y="951768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检索数据的平均时间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265F916A-C618-4CB6-B817-8830A2529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3596221"/>
            <a:ext cx="4515980" cy="269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FF388C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1333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T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 =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[ 1*0.1+2*0.2 + 3*0.1</a:t>
            </a:r>
          </a:p>
          <a:p>
            <a:pPr marL="0" marR="0" lvl="0" indent="13335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 + 4*(0.2+0.05) + 5*0.1 ]</a:t>
            </a:r>
          </a:p>
          <a:p>
            <a:pPr marL="0" marR="0" lvl="0" indent="2000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+ [ 1*0.04 + 2*0.01</a:t>
            </a:r>
          </a:p>
          <a:p>
            <a:pPr marL="0" marR="0" lvl="0" indent="2000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+ 4*(0.05 + 0.02 + 0.04)</a:t>
            </a:r>
          </a:p>
          <a:p>
            <a:pPr marL="0" marR="0" lvl="0" indent="2000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+ 5*(0.02 + 0.07)]</a:t>
            </a:r>
          </a:p>
          <a:p>
            <a:pPr marL="0" marR="0" lvl="0" indent="2000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= 2.3 + 0.95 =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3.25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</a:t>
            </a:r>
          </a:p>
        </p:txBody>
      </p:sp>
      <p:grpSp>
        <p:nvGrpSpPr>
          <p:cNvPr id="45" name="Group 49">
            <a:extLst>
              <a:ext uri="{FF2B5EF4-FFF2-40B4-BE49-F238E27FC236}">
                <a16:creationId xmlns:a16="http://schemas.microsoft.com/office/drawing/2014/main" id="{B0004C0D-CA13-4707-AB13-8D97BA2D6725}"/>
              </a:ext>
            </a:extLst>
          </p:cNvPr>
          <p:cNvGrpSpPr>
            <a:grpSpLocks/>
          </p:cNvGrpSpPr>
          <p:nvPr/>
        </p:nvGrpSpPr>
        <p:grpSpPr bwMode="auto">
          <a:xfrm>
            <a:off x="6491288" y="1755043"/>
            <a:ext cx="2786063" cy="3857625"/>
            <a:chOff x="8280" y="10800"/>
            <a:chExt cx="2520" cy="3744"/>
          </a:xfrm>
        </p:grpSpPr>
        <p:sp>
          <p:nvSpPr>
            <p:cNvPr id="46" name="Line 50">
              <a:extLst>
                <a:ext uri="{FF2B5EF4-FFF2-40B4-BE49-F238E27FC236}">
                  <a16:creationId xmlns:a16="http://schemas.microsoft.com/office/drawing/2014/main" id="{3F6A2DC0-74BB-447C-835B-98CC1C2D9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60" y="12984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51">
              <a:extLst>
                <a:ext uri="{FF2B5EF4-FFF2-40B4-BE49-F238E27FC236}">
                  <a16:creationId xmlns:a16="http://schemas.microsoft.com/office/drawing/2014/main" id="{6F6FB4B9-4C04-430E-97CE-587800F4A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20" y="13764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52">
              <a:extLst>
                <a:ext uri="{FF2B5EF4-FFF2-40B4-BE49-F238E27FC236}">
                  <a16:creationId xmlns:a16="http://schemas.microsoft.com/office/drawing/2014/main" id="{271F76A3-C3DC-434C-94B1-BEB09E5EF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20" y="12984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53">
              <a:extLst>
                <a:ext uri="{FF2B5EF4-FFF2-40B4-BE49-F238E27FC236}">
                  <a16:creationId xmlns:a16="http://schemas.microsoft.com/office/drawing/2014/main" id="{F6E445A7-D97E-43F3-9DE1-666C52B5B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20" y="11736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54">
              <a:extLst>
                <a:ext uri="{FF2B5EF4-FFF2-40B4-BE49-F238E27FC236}">
                  <a16:creationId xmlns:a16="http://schemas.microsoft.com/office/drawing/2014/main" id="{6A15D649-92B4-44CC-A61D-D98ECFDA6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0" y="13764"/>
              <a:ext cx="18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55">
              <a:extLst>
                <a:ext uri="{FF2B5EF4-FFF2-40B4-BE49-F238E27FC236}">
                  <a16:creationId xmlns:a16="http://schemas.microsoft.com/office/drawing/2014/main" id="{1EDF5F50-8E61-407A-910C-A095C9DDF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60" y="12984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56">
              <a:extLst>
                <a:ext uri="{FF2B5EF4-FFF2-40B4-BE49-F238E27FC236}">
                  <a16:creationId xmlns:a16="http://schemas.microsoft.com/office/drawing/2014/main" id="{BF1E1A90-9522-49A5-849F-1510B9EFD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0" y="10956"/>
              <a:ext cx="360" cy="5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57">
              <a:extLst>
                <a:ext uri="{FF2B5EF4-FFF2-40B4-BE49-F238E27FC236}">
                  <a16:creationId xmlns:a16="http://schemas.microsoft.com/office/drawing/2014/main" id="{CFC05A4C-623B-4C9B-BDF1-A878DD9B3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20" y="12204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58">
              <a:extLst>
                <a:ext uri="{FF2B5EF4-FFF2-40B4-BE49-F238E27FC236}">
                  <a16:creationId xmlns:a16="http://schemas.microsoft.com/office/drawing/2014/main" id="{F111D7FD-A2B2-4531-A2CB-1A10F585F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4" y="11791"/>
              <a:ext cx="306" cy="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59">
              <a:extLst>
                <a:ext uri="{FF2B5EF4-FFF2-40B4-BE49-F238E27FC236}">
                  <a16:creationId xmlns:a16="http://schemas.microsoft.com/office/drawing/2014/main" id="{97D6F363-28AF-4033-9B81-1A4D2F177D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0" y="12828"/>
              <a:ext cx="1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94E74B4B-0174-43FF-804B-C3D627012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946" y="11112"/>
              <a:ext cx="414" cy="5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61">
              <a:extLst>
                <a:ext uri="{FF2B5EF4-FFF2-40B4-BE49-F238E27FC236}">
                  <a16:creationId xmlns:a16="http://schemas.microsoft.com/office/drawing/2014/main" id="{BD54007A-701F-40FE-9155-638C82C8AC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60" y="12048"/>
              <a:ext cx="414" cy="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8" name="Group 62">
              <a:extLst>
                <a:ext uri="{FF2B5EF4-FFF2-40B4-BE49-F238E27FC236}">
                  <a16:creationId xmlns:a16="http://schemas.microsoft.com/office/drawing/2014/main" id="{C753C7EF-950D-4B0E-A1CC-B65216E65C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0" y="10800"/>
              <a:ext cx="2520" cy="3744"/>
              <a:chOff x="8280" y="10800"/>
              <a:chExt cx="2520" cy="3744"/>
            </a:xfrm>
          </p:grpSpPr>
          <p:sp>
            <p:nvSpPr>
              <p:cNvPr id="59" name="Oval 63">
                <a:extLst>
                  <a:ext uri="{FF2B5EF4-FFF2-40B4-BE49-F238E27FC236}">
                    <a16:creationId xmlns:a16="http://schemas.microsoft.com/office/drawing/2014/main" id="{F06B8568-5886-4386-8F37-EAFB2FC2A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0" y="11424"/>
                <a:ext cx="414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2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0" name="Oval 64">
                <a:extLst>
                  <a:ext uri="{FF2B5EF4-FFF2-40B4-BE49-F238E27FC236}">
                    <a16:creationId xmlns:a16="http://schemas.microsoft.com/office/drawing/2014/main" id="{E884451F-E721-418C-B4AF-D8CC5B7EF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6" y="10800"/>
                <a:ext cx="414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1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1" name="Oval 65">
                <a:extLst>
                  <a:ext uri="{FF2B5EF4-FFF2-40B4-BE49-F238E27FC236}">
                    <a16:creationId xmlns:a16="http://schemas.microsoft.com/office/drawing/2014/main" id="{4424B577-7CE8-49AD-B6BD-E6298F70D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0" y="12672"/>
                <a:ext cx="415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6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2" name="Oval 66">
                <a:extLst>
                  <a:ext uri="{FF2B5EF4-FFF2-40B4-BE49-F238E27FC236}">
                    <a16:creationId xmlns:a16="http://schemas.microsoft.com/office/drawing/2014/main" id="{5AC06DB1-ADC6-4036-803A-1A619DC91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6" y="12672"/>
                <a:ext cx="415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3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3" name="Oval 67">
                <a:extLst>
                  <a:ext uri="{FF2B5EF4-FFF2-40B4-BE49-F238E27FC236}">
                    <a16:creationId xmlns:a16="http://schemas.microsoft.com/office/drawing/2014/main" id="{2058F18F-F05A-4073-937D-5EEE785EA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0" y="13452"/>
                <a:ext cx="414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5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4" name="Oval 68">
                <a:extLst>
                  <a:ext uri="{FF2B5EF4-FFF2-40B4-BE49-F238E27FC236}">
                    <a16:creationId xmlns:a16="http://schemas.microsoft.com/office/drawing/2014/main" id="{1A26100E-91D5-42F0-9ABE-CC48A92C2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1" y="12048"/>
                <a:ext cx="415" cy="414"/>
              </a:xfrm>
              <a:prstGeom prst="ellipse">
                <a:avLst/>
              </a:prstGeom>
              <a:solidFill>
                <a:srgbClr val="666666">
                  <a:lumMod val="20000"/>
                  <a:lumOff val="80000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4</a:t>
                </a:r>
                <a:endPara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5" name="Rectangle 69">
                <a:extLst>
                  <a:ext uri="{FF2B5EF4-FFF2-40B4-BE49-F238E27FC236}">
                    <a16:creationId xmlns:a16="http://schemas.microsoft.com/office/drawing/2014/main" id="{564A2B15-E709-4182-94AA-4AB96B43A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0" y="11424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  </a:t>
                </a: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70">
                <a:extLst>
                  <a:ext uri="{FF2B5EF4-FFF2-40B4-BE49-F238E27FC236}">
                    <a16:creationId xmlns:a16="http://schemas.microsoft.com/office/drawing/2014/main" id="{A9474BCA-E4F5-4246-BC7F-1387ABCDC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0" y="12048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   </a:t>
                </a: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71">
                <a:extLst>
                  <a:ext uri="{FF2B5EF4-FFF2-40B4-BE49-F238E27FC236}">
                    <a16:creationId xmlns:a16="http://schemas.microsoft.com/office/drawing/2014/main" id="{09EA9E66-598B-4B48-BCD5-CC9530587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0" y="13452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72">
                <a:extLst>
                  <a:ext uri="{FF2B5EF4-FFF2-40B4-BE49-F238E27FC236}">
                    <a16:creationId xmlns:a16="http://schemas.microsoft.com/office/drawing/2014/main" id="{F546498C-4CB5-49E5-BB8A-C8199BA1B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0" y="14232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  </a:t>
                </a: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73">
                <a:extLst>
                  <a:ext uri="{FF2B5EF4-FFF2-40B4-BE49-F238E27FC236}">
                    <a16:creationId xmlns:a16="http://schemas.microsoft.com/office/drawing/2014/main" id="{E19B5F03-4B97-464C-B259-06B52B18D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0" y="14232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   </a:t>
                </a: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74">
                <a:extLst>
                  <a:ext uri="{FF2B5EF4-FFF2-40B4-BE49-F238E27FC236}">
                    <a16:creationId xmlns:a16="http://schemas.microsoft.com/office/drawing/2014/main" id="{74205D95-3A0B-4E5F-89AB-58EB6CA99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40" y="13452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   </a:t>
                </a: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5">
                <a:extLst>
                  <a:ext uri="{FF2B5EF4-FFF2-40B4-BE49-F238E27FC236}">
                    <a16:creationId xmlns:a16="http://schemas.microsoft.com/office/drawing/2014/main" id="{2568D24B-0ACE-4CE5-A868-81C292CB9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" y="13452"/>
                <a:ext cx="360" cy="3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L</a:t>
                </a:r>
                <a:r>
                  <a:rPr kumimoji="0" lang="en-US" altLang="zh-CN" sz="18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kumimoji="0" lang="zh-CN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2" name="TextBox 61">
            <a:extLst>
              <a:ext uri="{FF2B5EF4-FFF2-40B4-BE49-F238E27FC236}">
                <a16:creationId xmlns:a16="http://schemas.microsoft.com/office/drawing/2014/main" id="{C998EBFD-FD10-4213-9A84-DA1E2E147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426" y="1899506"/>
            <a:ext cx="474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baseline="-25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1C0BB055-6D3A-4DB1-90FA-5FF7DE7CC429}"/>
              </a:ext>
            </a:extLst>
          </p:cNvPr>
          <p:cNvSpPr txBox="1">
            <a:spLocks/>
          </p:cNvSpPr>
          <p:nvPr/>
        </p:nvSpPr>
        <p:spPr bwMode="auto">
          <a:xfrm>
            <a:off x="923926" y="1580418"/>
            <a:ext cx="5225256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 &lt; 1, 2, 3, 4, 5, 6 &gt;</a:t>
            </a:r>
            <a:b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</a:b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 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= &lt; 0.04,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, 0.01,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, 0.05,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,  </a:t>
            </a:r>
            <a:b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</a:b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0.02,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, 0.02,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, 0.07,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0.05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b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</a:b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0.04 &gt;</a:t>
            </a:r>
            <a:endParaRPr lang="zh-CN" altLang="en-US" sz="2400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14379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21" y="947842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平均比较次数计算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160D276-F522-4AD0-9892-F2DA1881E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1576492"/>
            <a:ext cx="81740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数据集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存取概率分布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… 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</a:t>
            </a:r>
          </a:p>
          <a:p>
            <a:pPr fontAlgn="base"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结点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中的深度是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=1,2,…,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空隙 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的深度为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d(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=0,1,…,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平均比较次数（搜索代价）为：</a:t>
            </a:r>
          </a:p>
          <a:p>
            <a:pPr fontAlgn="base"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7">
            <a:extLst>
              <a:ext uri="{FF2B5EF4-FFF2-40B4-BE49-F238E27FC236}">
                <a16:creationId xmlns:a16="http://schemas.microsoft.com/office/drawing/2014/main" id="{9DBF0D0F-F0F4-4CF6-B62B-461A01DF6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638343"/>
              </p:ext>
            </p:extLst>
          </p:nvPr>
        </p:nvGraphicFramePr>
        <p:xfrm>
          <a:off x="2257425" y="4005367"/>
          <a:ext cx="461803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公式" r:id="rId4" imgW="2019300" imgH="444500" progId="Equation.3">
                  <p:embed/>
                </p:oleObj>
              </mc:Choice>
              <mc:Fallback>
                <p:oleObj name="公式" r:id="rId4" imgW="2019300" imgH="444500" progId="Equation.3">
                  <p:embed/>
                  <p:pic>
                    <p:nvPicPr>
                      <p:cNvPr id="21511" name="Object 7">
                        <a:extLst>
                          <a:ext uri="{FF2B5EF4-FFF2-40B4-BE49-F238E27FC236}">
                            <a16:creationId xmlns:a16="http://schemas.microsoft.com/office/drawing/2014/main" id="{9E1C4D1A-B5CC-4DE8-9912-A6AC692F66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4005367"/>
                        <a:ext cx="461803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6642BC7-D386-45E4-A0E7-D292EF425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701" y="2272591"/>
            <a:ext cx="3834181" cy="18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9099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最优二叉检索树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6C4A5F8C-F4D1-435E-8BF3-B93E378C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21" y="947842"/>
            <a:ext cx="6075850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问题的定义：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2525787-B1DF-41D5-B947-8E60E52E0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834608"/>
            <a:ext cx="8174037" cy="28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给定数据集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及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的存取概率分布如下：</a:t>
            </a:r>
            <a:endParaRPr lang="en-US" altLang="zh-CN" sz="2400" b="1" dirty="0">
              <a:solidFill>
                <a:prstClr val="black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… 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</a:t>
            </a:r>
          </a:p>
          <a:p>
            <a:pPr fontAlgn="base"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求一棵最优的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即平均比较次数最少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二叉检索树</a:t>
            </a:r>
          </a:p>
          <a:p>
            <a:pPr marL="0" lvl="1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8151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分析最优子结构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083537-AB42-400E-B65C-DFCFC63E4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649" y="1080405"/>
                <a:ext cx="7229465" cy="5215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我们可以给出二叉搜索树问题的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最优子结构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：如果一</a:t>
                </a:r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棵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最优二叉搜索树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有一棵包含关键字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+1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… , </a:t>
                </a:r>
                <a:r>
                  <a:rPr lang="en-US" altLang="zh-CN" sz="2400" b="1" i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j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的</a:t>
                </a:r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子树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T’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那么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T’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必然是包含关键字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+1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… , </a:t>
                </a:r>
                <a:r>
                  <a:rPr lang="en-US" altLang="zh-CN" sz="2400" b="1" i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j</a:t>
                </a:r>
                <a:r>
                  <a:rPr lang="zh-CN" altLang="en-US" sz="2400" b="1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和伪关键</a:t>
                </a:r>
                <a:endParaRPr lang="en-US" altLang="zh-CN" sz="2400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的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子问题的最优解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。</a:t>
                </a:r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证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如果存在子树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T’’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，其期望搜索代价比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T’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低，那么我们将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T’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从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中删除，将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T’’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粘贴到相应位置，从而得到一棵期望搜索代价低于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的二叉搜索树，与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T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的最优矛盾。</a:t>
                </a:r>
                <a:endParaRPr lang="en-US" altLang="zh-CN" sz="24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083537-AB42-400E-B65C-DFCFC63E4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649" y="1080405"/>
                <a:ext cx="7229465" cy="5215747"/>
              </a:xfrm>
              <a:prstGeom prst="rect">
                <a:avLst/>
              </a:prstGeom>
              <a:blipFill>
                <a:blip r:embed="rId3"/>
                <a:stretch>
                  <a:fillRect l="-1349" r="-12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9">
            <a:extLst>
              <a:ext uri="{FF2B5EF4-FFF2-40B4-BE49-F238E27FC236}">
                <a16:creationId xmlns:a16="http://schemas.microsoft.com/office/drawing/2014/main" id="{A70CD570-1B5F-6652-FE3A-5E0CE3B995F5}"/>
              </a:ext>
            </a:extLst>
          </p:cNvPr>
          <p:cNvGrpSpPr>
            <a:grpSpLocks/>
          </p:cNvGrpSpPr>
          <p:nvPr/>
        </p:nvGrpSpPr>
        <p:grpSpPr bwMode="auto">
          <a:xfrm>
            <a:off x="8185791" y="1364912"/>
            <a:ext cx="3214688" cy="2571750"/>
            <a:chOff x="7380" y="1596"/>
            <a:chExt cx="2880" cy="2340"/>
          </a:xfrm>
        </p:grpSpPr>
        <p:sp>
          <p:nvSpPr>
            <p:cNvPr id="7" name="Line 30">
              <a:extLst>
                <a:ext uri="{FF2B5EF4-FFF2-40B4-BE49-F238E27FC236}">
                  <a16:creationId xmlns:a16="http://schemas.microsoft.com/office/drawing/2014/main" id="{AA48FD0E-061C-603D-6263-8C3B6EBA7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0" y="2532"/>
              <a:ext cx="36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Group 33">
              <a:extLst>
                <a:ext uri="{FF2B5EF4-FFF2-40B4-BE49-F238E27FC236}">
                  <a16:creationId xmlns:a16="http://schemas.microsoft.com/office/drawing/2014/main" id="{F4BD03F7-B4D4-9C5E-5534-30435368E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0" y="1596"/>
              <a:ext cx="2880" cy="2340"/>
              <a:chOff x="7380" y="1596"/>
              <a:chExt cx="2880" cy="2340"/>
            </a:xfrm>
          </p:grpSpPr>
          <p:sp>
            <p:nvSpPr>
              <p:cNvPr id="9" name="Line 34">
                <a:extLst>
                  <a:ext uri="{FF2B5EF4-FFF2-40B4-BE49-F238E27FC236}">
                    <a16:creationId xmlns:a16="http://schemas.microsoft.com/office/drawing/2014/main" id="{0944370F-8B22-B6D5-9BF8-220B9C06A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0" y="3156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Line 35">
                <a:extLst>
                  <a:ext uri="{FF2B5EF4-FFF2-40B4-BE49-F238E27FC236}">
                    <a16:creationId xmlns:a16="http://schemas.microsoft.com/office/drawing/2014/main" id="{0757A427-7F83-7080-6E5F-AA8ABD6D1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0" y="3242"/>
                <a:ext cx="18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Line 36">
                <a:extLst>
                  <a:ext uri="{FF2B5EF4-FFF2-40B4-BE49-F238E27FC236}">
                    <a16:creationId xmlns:a16="http://schemas.microsoft.com/office/drawing/2014/main" id="{7E0FB583-B73B-A91A-F96B-4ED466FEA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60" y="3000"/>
                <a:ext cx="18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Line 37">
                <a:extLst>
                  <a:ext uri="{FF2B5EF4-FFF2-40B4-BE49-F238E27FC236}">
                    <a16:creationId xmlns:a16="http://schemas.microsoft.com/office/drawing/2014/main" id="{8E923667-B1F9-1762-BE0A-29C5B0B31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00" y="3156"/>
                <a:ext cx="0" cy="55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Line 38">
                <a:extLst>
                  <a:ext uri="{FF2B5EF4-FFF2-40B4-BE49-F238E27FC236}">
                    <a16:creationId xmlns:a16="http://schemas.microsoft.com/office/drawing/2014/main" id="{17620A69-85B4-8169-9D6B-1ED4747E6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60" y="3242"/>
                <a:ext cx="360" cy="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Line 39">
                <a:extLst>
                  <a:ext uri="{FF2B5EF4-FFF2-40B4-BE49-F238E27FC236}">
                    <a16:creationId xmlns:a16="http://schemas.microsoft.com/office/drawing/2014/main" id="{A8D14215-A62D-968E-8366-11CC8A8F8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32" y="2386"/>
                <a:ext cx="164" cy="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Line 40">
                <a:extLst>
                  <a:ext uri="{FF2B5EF4-FFF2-40B4-BE49-F238E27FC236}">
                    <a16:creationId xmlns:a16="http://schemas.microsoft.com/office/drawing/2014/main" id="{89A5A6AB-1C30-767D-3A77-2167781D6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56" y="1963"/>
                <a:ext cx="484" cy="5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Line 41">
                <a:extLst>
                  <a:ext uri="{FF2B5EF4-FFF2-40B4-BE49-F238E27FC236}">
                    <a16:creationId xmlns:a16="http://schemas.microsoft.com/office/drawing/2014/main" id="{83C1C8A2-609A-A7A3-D9A4-4BB941C4BE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76" y="2431"/>
                <a:ext cx="54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42">
                <a:extLst>
                  <a:ext uri="{FF2B5EF4-FFF2-40B4-BE49-F238E27FC236}">
                    <a16:creationId xmlns:a16="http://schemas.microsoft.com/office/drawing/2014/main" id="{6BFCF28B-3C24-B714-7AA8-C8BCDA4BE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6" y="1963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43">
                <a:extLst>
                  <a:ext uri="{FF2B5EF4-FFF2-40B4-BE49-F238E27FC236}">
                    <a16:creationId xmlns:a16="http://schemas.microsoft.com/office/drawing/2014/main" id="{D0BC7AA3-845A-3F6F-562D-A896203D0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00" y="2321"/>
                <a:ext cx="128" cy="8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44">
                <a:extLst>
                  <a:ext uri="{FF2B5EF4-FFF2-40B4-BE49-F238E27FC236}">
                    <a16:creationId xmlns:a16="http://schemas.microsoft.com/office/drawing/2014/main" id="{10C8A6DC-DBB5-EAD0-8480-E8F0E4568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40" y="3156"/>
                <a:ext cx="36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45">
                <a:extLst>
                  <a:ext uri="{FF2B5EF4-FFF2-40B4-BE49-F238E27FC236}">
                    <a16:creationId xmlns:a16="http://schemas.microsoft.com/office/drawing/2014/main" id="{D99CF74D-E3ED-1D5A-AA23-5EAE58A5AD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1596"/>
                <a:ext cx="2880" cy="2340"/>
                <a:chOff x="7380" y="1596"/>
                <a:chExt cx="2880" cy="23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Oval 46">
                      <a:extLst>
                        <a:ext uri="{FF2B5EF4-FFF2-40B4-BE49-F238E27FC236}">
                          <a16:creationId xmlns:a16="http://schemas.microsoft.com/office/drawing/2014/main" id="{E5924484-EE47-4860-5F0F-15408B52B4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62" y="1596"/>
                      <a:ext cx="414" cy="415"/>
                    </a:xfrm>
                    <a:prstGeom prst="ellipse">
                      <a:avLst/>
                    </a:prstGeom>
                    <a:solidFill>
                      <a:srgbClr val="00349E">
                        <a:lumMod val="20000"/>
                        <a:lumOff val="8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just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2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kern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zh-CN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Oval 46">
                      <a:extLst>
                        <a:ext uri="{FF2B5EF4-FFF2-40B4-BE49-F238E27FC236}">
                          <a16:creationId xmlns:a16="http://schemas.microsoft.com/office/drawing/2014/main" id="{E5924484-EE47-4860-5F0F-15408B52B46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762" y="1596"/>
                      <a:ext cx="414" cy="4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r="-3846" b="-2597"/>
                      </a:stretch>
                    </a:blip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47">
                      <a:extLst>
                        <a:ext uri="{FF2B5EF4-FFF2-40B4-BE49-F238E27FC236}">
                          <a16:creationId xmlns:a16="http://schemas.microsoft.com/office/drawing/2014/main" id="{3AA537EE-9087-F177-217B-FFEFD6B079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40" y="2220"/>
                      <a:ext cx="414" cy="415"/>
                    </a:xfrm>
                    <a:prstGeom prst="ellipse">
                      <a:avLst/>
                    </a:prstGeom>
                    <a:solidFill>
                      <a:srgbClr val="00349E">
                        <a:lumMod val="20000"/>
                        <a:lumOff val="8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just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2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kern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zh-CN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Oval 47">
                      <a:extLst>
                        <a:ext uri="{FF2B5EF4-FFF2-40B4-BE49-F238E27FC236}">
                          <a16:creationId xmlns:a16="http://schemas.microsoft.com/office/drawing/2014/main" id="{3AA537EE-9087-F177-217B-FFEFD6B079E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340" y="2220"/>
                      <a:ext cx="414" cy="4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 r="-5195" b="-3896"/>
                      </a:stretch>
                    </a:blip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Oval 48">
                  <a:extLst>
                    <a:ext uri="{FF2B5EF4-FFF2-40B4-BE49-F238E27FC236}">
                      <a16:creationId xmlns:a16="http://schemas.microsoft.com/office/drawing/2014/main" id="{8A37E75F-8B14-9D54-8F2D-76756932F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81" y="2220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4" name="Oval 49">
                  <a:extLst>
                    <a:ext uri="{FF2B5EF4-FFF2-40B4-BE49-F238E27FC236}">
                      <a16:creationId xmlns:a16="http://schemas.microsoft.com/office/drawing/2014/main" id="{FD2AFD89-BC7A-5560-2AD4-D9753414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6" y="2844"/>
                  <a:ext cx="414" cy="415"/>
                </a:xfrm>
                <a:prstGeom prst="ellipse">
                  <a:avLst/>
                </a:prstGeom>
                <a:solidFill>
                  <a:srgbClr val="00349E">
                    <a:lumMod val="20000"/>
                    <a:lumOff val="80000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36000" rIns="36000" bIns="468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zh-CN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Oval 50">
                      <a:extLst>
                        <a:ext uri="{FF2B5EF4-FFF2-40B4-BE49-F238E27FC236}">
                          <a16:creationId xmlns:a16="http://schemas.microsoft.com/office/drawing/2014/main" id="{82FD83C2-4B8C-6D19-6F23-1A77606264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59" y="2844"/>
                      <a:ext cx="414" cy="415"/>
                    </a:xfrm>
                    <a:prstGeom prst="ellipse">
                      <a:avLst/>
                    </a:prstGeom>
                    <a:solidFill>
                      <a:srgbClr val="00349E">
                        <a:lumMod val="20000"/>
                        <a:lumOff val="8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just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2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kern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zh-CN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Oval 50">
                      <a:extLst>
                        <a:ext uri="{FF2B5EF4-FFF2-40B4-BE49-F238E27FC236}">
                          <a16:creationId xmlns:a16="http://schemas.microsoft.com/office/drawing/2014/main" id="{82FD83C2-4B8C-6D19-6F23-1A77606264F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459" y="2844"/>
                      <a:ext cx="414" cy="4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 r="-3846" b="-2597"/>
                      </a:stretch>
                    </a:blip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51">
                      <a:extLst>
                        <a:ext uri="{FF2B5EF4-FFF2-40B4-BE49-F238E27FC236}">
                          <a16:creationId xmlns:a16="http://schemas.microsoft.com/office/drawing/2014/main" id="{4BBC2E30-FCDA-16D4-C163-75DBEC7532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65" y="2932"/>
                      <a:ext cx="414" cy="415"/>
                    </a:xfrm>
                    <a:prstGeom prst="ellipse">
                      <a:avLst/>
                    </a:prstGeom>
                    <a:solidFill>
                      <a:srgbClr val="00349E">
                        <a:lumMod val="20000"/>
                        <a:lumOff val="8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just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zh-CN" sz="2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zh-CN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Oval 51">
                      <a:extLst>
                        <a:ext uri="{FF2B5EF4-FFF2-40B4-BE49-F238E27FC236}">
                          <a16:creationId xmlns:a16="http://schemas.microsoft.com/office/drawing/2014/main" id="{4BBC2E30-FCDA-16D4-C163-75DBEC7532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865" y="2932"/>
                      <a:ext cx="414" cy="4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5195" b="-2597"/>
                      </a:stretch>
                    </a:blip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52">
                  <a:extLst>
                    <a:ext uri="{FF2B5EF4-FFF2-40B4-BE49-F238E27FC236}">
                      <a16:creationId xmlns:a16="http://schemas.microsoft.com/office/drawing/2014/main" id="{88C95724-0C23-1CA8-23A5-23309BACD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zh-CN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ectangle 53">
                  <a:extLst>
                    <a:ext uri="{FF2B5EF4-FFF2-40B4-BE49-F238E27FC236}">
                      <a16:creationId xmlns:a16="http://schemas.microsoft.com/office/drawing/2014/main" id="{D43CCC8B-10FA-632E-9A88-AC4EBD26B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7" y="3638"/>
                  <a:ext cx="360" cy="29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Rectangle 54">
                  <a:extLst>
                    <a:ext uri="{FF2B5EF4-FFF2-40B4-BE49-F238E27FC236}">
                      <a16:creationId xmlns:a16="http://schemas.microsoft.com/office/drawing/2014/main" id="{36D1B1DD-582D-29B7-CC47-2EE4AF9C4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ectangle 55">
                  <a:extLst>
                    <a:ext uri="{FF2B5EF4-FFF2-40B4-BE49-F238E27FC236}">
                      <a16:creationId xmlns:a16="http://schemas.microsoft.com/office/drawing/2014/main" id="{33839FC1-F140-93FE-47E5-4935208CD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ectangle 56">
                  <a:extLst>
                    <a:ext uri="{FF2B5EF4-FFF2-40B4-BE49-F238E27FC236}">
                      <a16:creationId xmlns:a16="http://schemas.microsoft.com/office/drawing/2014/main" id="{70BD5328-9FB8-F9AE-F96B-468A06E64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Rectangle 57">
                  <a:extLst>
                    <a:ext uri="{FF2B5EF4-FFF2-40B4-BE49-F238E27FC236}">
                      <a16:creationId xmlns:a16="http://schemas.microsoft.com/office/drawing/2014/main" id="{8FE4DC50-F72E-C3BF-9DC7-2901493ED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20" y="2847"/>
                  <a:ext cx="360" cy="30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Rectangle 58">
                  <a:extLst>
                    <a:ext uri="{FF2B5EF4-FFF2-40B4-BE49-F238E27FC236}">
                      <a16:creationId xmlns:a16="http://schemas.microsoft.com/office/drawing/2014/main" id="{2B5F7F58-75AA-6D95-CDDA-1926DA303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" y="3624"/>
                  <a:ext cx="360" cy="31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</a:rPr>
                    <a:t>  </a:t>
                  </a:r>
                  <a:r>
                    <a:rPr kumimoji="0" lang="en-US" altLang="zh-CN" sz="1800" b="1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kumimoji="0" lang="en-US" altLang="zh-CN" sz="18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1D23F0-4F23-A19A-79FD-9D3D432E619C}"/>
                  </a:ext>
                </a:extLst>
              </p:cNvPr>
              <p:cNvSpPr txBox="1"/>
              <p:nvPr/>
            </p:nvSpPr>
            <p:spPr>
              <a:xfrm>
                <a:off x="10161485" y="2798393"/>
                <a:ext cx="401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1D23F0-4F23-A19A-79FD-9D3D432E6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485" y="2798393"/>
                <a:ext cx="40183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900D145-ABA6-6CB2-00AB-E0C512E07746}"/>
                  </a:ext>
                </a:extLst>
              </p:cNvPr>
              <p:cNvSpPr txBox="1"/>
              <p:nvPr/>
            </p:nvSpPr>
            <p:spPr>
              <a:xfrm>
                <a:off x="10248003" y="2066099"/>
                <a:ext cx="401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900D145-ABA6-6CB2-00AB-E0C512E0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003" y="2066099"/>
                <a:ext cx="4018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28191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子问题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归约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083537-AB42-400E-B65C-DFCFC63E4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981075"/>
            <a:ext cx="998696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子问题划分：以 </a:t>
            </a:r>
            <a:r>
              <a:rPr lang="en-US" altLang="zh-CN" sz="2400" b="1" i="1" dirty="0" err="1">
                <a:latin typeface="Cambria" panose="020405030504060302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400" b="1" i="1" baseline="-25000" dirty="0" err="1"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i="1" baseline="-25000" dirty="0"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作为根，划分成两个子问题：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        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S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1], 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1]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        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S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+1,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], 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+1,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]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例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: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  以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B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为根，划分成以下子问题：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       </a:t>
            </a:r>
            <a:r>
              <a:rPr lang="pt-BR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S[1,5] = &lt; A, B, C, D, E 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pt-BR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      P[1,5]= &lt; 0.04, 0.1, 0.02, 0.3, 0.02, 0.1, 0.05, 0.2, 0.06, 0.1, 0.01&gt;</a:t>
            </a:r>
            <a:endParaRPr lang="en-US" altLang="zh-CN" sz="2400" b="1" i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      S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[1,1]=&lt;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&gt;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[1,1]=&lt;0.04, </a:t>
            </a:r>
            <a:r>
              <a:rPr lang="en-US" altLang="zh-CN" sz="2400" b="1" u="sng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 0.02&gt;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      S[3,5]=&lt;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C,D,E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&gt;, </a:t>
            </a:r>
            <a:r>
              <a:rPr lang="en-US" altLang="zh-CN" sz="2400" b="1" i="1" dirty="0"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[3,5]=&lt;0.02, </a:t>
            </a:r>
            <a:r>
              <a:rPr lang="en-US" altLang="zh-CN" sz="2400" b="1" u="sng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 0.05, </a:t>
            </a:r>
            <a:r>
              <a:rPr lang="en-US" altLang="zh-CN" sz="2400" b="1" u="sng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0.2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 0.06,</a:t>
            </a:r>
            <a:r>
              <a:rPr lang="en-US" altLang="zh-CN" sz="2400" b="1" u="sng" dirty="0">
                <a:solidFill>
                  <a:srgbClr val="FF33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,0.01&gt;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18A04-079C-4A54-9BE7-75AF90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74" y="2323109"/>
            <a:ext cx="2996348" cy="13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974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子问题的概率之和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083537-AB42-400E-B65C-DFCFC63E4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981075"/>
            <a:ext cx="998696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子问题界定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S[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] 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和 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P[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，令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P[</a:t>
            </a:r>
            <a:r>
              <a:rPr lang="en-US" altLang="zh-CN" sz="2400" b="1" dirty="0" err="1"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]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中所有概率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(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数据与空隙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之和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实例：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S[2,4]=&lt;B,C,D&gt;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P[2,4]=&lt;0.02,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0.3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,0.02,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0.1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,0.05,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0.2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,0.06&gt;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w[2,4]=(0.3+0.1+0.2)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+(0.02+0.02+0.05+0.06)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= 0.75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C1597-80A0-418B-BDB1-021A6C35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63" y="1612018"/>
            <a:ext cx="2316681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119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优化函数的递推方程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083537-AB42-400E-B65C-DFCFC63E4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537" y="857250"/>
                <a:ext cx="9986962" cy="514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设 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m[</a:t>
                </a:r>
                <a:r>
                  <a:rPr lang="en-US" altLang="zh-CN" sz="2400" b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i,j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] 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是相对于输入 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S[</a:t>
                </a:r>
                <a:r>
                  <a:rPr lang="en-US" altLang="zh-CN" sz="2400" b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i,j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] 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和 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P[</a:t>
                </a:r>
                <a:r>
                  <a:rPr lang="en-US" altLang="zh-CN" sz="2400" b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i,j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] 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的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最优二叉搜索树的平均比较次数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递推方程：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]=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Cambria" panose="02040503050406030204" pitchFamily="18" charset="0"/>
                                <a:ea typeface="华文仿宋" panose="02010600040101010101" pitchFamily="2" charset="-122"/>
                              </a:rPr>
                              <m:t>-1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sz="2400" b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dirty="0"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</m:d>
                            <m:r>
                              <a:rPr lang="en-US" altLang="zh-CN" sz="2400" b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type m:val="noBar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𝒎𝒊𝒏</m:t>
                                </m:r>
                              </m:num>
                              <m:den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den>
                            </m:f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dirty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</m:d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      m[i,i-1]=0,i=1,2,…,n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083537-AB42-400E-B65C-DFCFC63E4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37" y="857250"/>
                <a:ext cx="9986962" cy="5143500"/>
              </a:xfrm>
              <a:prstGeom prst="rect">
                <a:avLst/>
              </a:prstGeom>
              <a:blipFill>
                <a:blip r:embed="rId3"/>
                <a:stretch>
                  <a:fillRect l="-9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D110D16-625D-4322-B51C-13A25F24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388" y="1581561"/>
            <a:ext cx="6189782" cy="14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026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计算搜索代价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0FB75B8-575C-6D86-DD45-D1EB3866D36C}"/>
                  </a:ext>
                </a:extLst>
              </p:cNvPr>
              <p:cNvSpPr txBox="1"/>
              <p:nvPr/>
            </p:nvSpPr>
            <p:spPr>
              <a:xfrm>
                <a:off x="743180" y="1362286"/>
                <a:ext cx="8697515" cy="3972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—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用一个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表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m[1..n+1,0..n]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来保存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m[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i,j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]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值</a:t>
                </a:r>
                <a:endParaRPr lang="en-US" altLang="zh-CN" sz="2400" b="1" dirty="0">
                  <a:solidFill>
                    <a:sysClr val="windowText" lastClr="000000"/>
                  </a:solidFill>
                  <a:latin typeface="Cambria" panose="02040503050406030204" pitchFamily="18" charset="0"/>
                  <a:ea typeface="华文仿宋" panose="02010600040101010101" pitchFamily="2" charset="-122"/>
                  <a:cs typeface="Times New Roman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—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使用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root[</a:t>
                </a:r>
                <a:r>
                  <a:rPr lang="en-US" altLang="zh-CN" sz="2400" b="1" dirty="0" err="1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i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,j]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记录包含关键字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</a:t>
                </a:r>
                <a:r>
                  <a:rPr lang="en-US" altLang="zh-CN" sz="2400" b="1" i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i</a:t>
                </a:r>
                <a:r>
                  <a:rPr lang="en-US" altLang="zh-CN" sz="2400" b="1" baseline="-25000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+1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, … , </a:t>
                </a:r>
                <a:r>
                  <a:rPr lang="en-US" altLang="zh-CN" sz="2400" b="1" i="1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x</a:t>
                </a:r>
                <a:r>
                  <a:rPr lang="en-US" altLang="zh-CN" sz="2400" b="1" i="1" baseline="-25000" dirty="0" err="1">
                    <a:latin typeface="Cambria" panose="02040503050406030204" pitchFamily="18" charset="0"/>
                    <a:ea typeface="华文仿宋" panose="02010600040101010101" pitchFamily="2" charset="-122"/>
                  </a:rPr>
                  <a:t>j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的子树的根，我们只使用满足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  <a:cs typeface="Times New Roman" pitchFamily="18" charset="0"/>
                  </a:rPr>
                  <a:t>1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≤i≤j≤n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的表项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root[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—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为了避免每次计算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m[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时都重新计算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w(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),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我们将这些值保存在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表</a:t>
                </a:r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w[1..n+1,0..n]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中，对于基本情况，令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w[i,i-1]=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(1≤i≤n+1)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对于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j≥i</a:t>
                </a:r>
                <a:r>
                  <a:rPr lang="zh-CN" altLang="en-US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的情况可如下计算：</a:t>
                </a:r>
                <a:endParaRPr lang="en-US" altLang="zh-CN" sz="24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                w[</a:t>
                </a:r>
                <a:r>
                  <a:rPr lang="en-US" altLang="zh-CN" sz="2400" b="1" dirty="0" err="1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sz="2400" b="1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]=w[i,j-1]+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</m:sSub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 pitchFamily="18" charset="0"/>
                  <a:ea typeface="华文仿宋" panose="0201060004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0FB75B8-575C-6D86-DD45-D1EB3866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80" y="1362286"/>
                <a:ext cx="8697515" cy="3972306"/>
              </a:xfrm>
              <a:prstGeom prst="rect">
                <a:avLst/>
              </a:prstGeom>
              <a:blipFill>
                <a:blip r:embed="rId3"/>
                <a:stretch>
                  <a:fillRect l="-1121" r="-561" b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56580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计算搜索代价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FB75B8-575C-6D86-DD45-D1EB3866D36C}"/>
              </a:ext>
            </a:extLst>
          </p:cNvPr>
          <p:cNvSpPr txBox="1"/>
          <p:nvPr/>
        </p:nvSpPr>
        <p:spPr>
          <a:xfrm>
            <a:off x="487584" y="931215"/>
            <a:ext cx="8697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例：对一个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n=5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的关键字集合及如下的搜索概率</a:t>
            </a:r>
            <a:endParaRPr lang="en-US" altLang="zh-CN" sz="2400" b="1" dirty="0">
              <a:solidFill>
                <a:sysClr val="windowText" lastClr="000000"/>
              </a:solidFill>
              <a:latin typeface="Cambria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65A1FA77-FB10-8F90-274B-7AFC4E234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8731599"/>
                  </p:ext>
                </p:extLst>
              </p:nvPr>
            </p:nvGraphicFramePr>
            <p:xfrm>
              <a:off x="680758" y="1540859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58604298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9026653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82610997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93503145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61806073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3707854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614874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76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0.20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941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1837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65A1FA77-FB10-8F90-274B-7AFC4E234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8731599"/>
                  </p:ext>
                </p:extLst>
              </p:nvPr>
            </p:nvGraphicFramePr>
            <p:xfrm>
              <a:off x="680758" y="1540859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58604298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9026653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82610997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93503145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61806073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3707854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614874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76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24" t="-108065" r="-601047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0.20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941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24" t="-211475" r="-601047" b="-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0.05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0.10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18377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118637F3-0791-4916-BB7B-242705D722D5}"/>
              </a:ext>
            </a:extLst>
          </p:cNvPr>
          <p:cNvSpPr/>
          <p:nvPr/>
        </p:nvSpPr>
        <p:spPr>
          <a:xfrm>
            <a:off x="2889115" y="324889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2.75</a:t>
            </a:r>
            <a:endParaRPr lang="zh-CN" altLang="en-US" sz="800" b="1" dirty="0"/>
          </a:p>
        </p:txBody>
      </p:sp>
      <p:sp>
        <p:nvSpPr>
          <p:cNvPr id="50" name="流程图: 决策 49">
            <a:extLst>
              <a:ext uri="{FF2B5EF4-FFF2-40B4-BE49-F238E27FC236}">
                <a16:creationId xmlns:a16="http://schemas.microsoft.com/office/drawing/2014/main" id="{63F20290-D5FA-5AE1-CA16-BAD7E1C43769}"/>
              </a:ext>
            </a:extLst>
          </p:cNvPr>
          <p:cNvSpPr/>
          <p:nvPr/>
        </p:nvSpPr>
        <p:spPr>
          <a:xfrm>
            <a:off x="2485417" y="3696441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1.75</a:t>
            </a:r>
            <a:endParaRPr lang="zh-CN" altLang="en-US" sz="800" b="1" dirty="0"/>
          </a:p>
        </p:txBody>
      </p:sp>
      <p:sp>
        <p:nvSpPr>
          <p:cNvPr id="52" name="流程图: 决策 51">
            <a:extLst>
              <a:ext uri="{FF2B5EF4-FFF2-40B4-BE49-F238E27FC236}">
                <a16:creationId xmlns:a16="http://schemas.microsoft.com/office/drawing/2014/main" id="{2FF865F8-A6B7-A502-5687-7A16959B9390}"/>
              </a:ext>
            </a:extLst>
          </p:cNvPr>
          <p:cNvSpPr/>
          <p:nvPr/>
        </p:nvSpPr>
        <p:spPr>
          <a:xfrm>
            <a:off x="2081719" y="4143983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1.25</a:t>
            </a:r>
            <a:endParaRPr lang="zh-CN" altLang="en-US" sz="800" b="1" dirty="0"/>
          </a:p>
        </p:txBody>
      </p:sp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5E64D640-6E85-36DA-0120-B10C9EEAF553}"/>
              </a:ext>
            </a:extLst>
          </p:cNvPr>
          <p:cNvSpPr/>
          <p:nvPr/>
        </p:nvSpPr>
        <p:spPr>
          <a:xfrm>
            <a:off x="1678021" y="4591525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0.90</a:t>
            </a:r>
            <a:endParaRPr lang="zh-CN" altLang="en-US" sz="800" b="1" dirty="0"/>
          </a:p>
        </p:txBody>
      </p:sp>
      <p:sp>
        <p:nvSpPr>
          <p:cNvPr id="54" name="流程图: 决策 53">
            <a:extLst>
              <a:ext uri="{FF2B5EF4-FFF2-40B4-BE49-F238E27FC236}">
                <a16:creationId xmlns:a16="http://schemas.microsoft.com/office/drawing/2014/main" id="{F8F6BD66-BAB6-6072-9673-AAF1DE5C2D4F}"/>
              </a:ext>
            </a:extLst>
          </p:cNvPr>
          <p:cNvSpPr/>
          <p:nvPr/>
        </p:nvSpPr>
        <p:spPr>
          <a:xfrm>
            <a:off x="1274323" y="5039067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0.45</a:t>
            </a:r>
            <a:endParaRPr lang="zh-CN" altLang="en-US" sz="800" b="1" dirty="0"/>
          </a:p>
        </p:txBody>
      </p:sp>
      <p:sp>
        <p:nvSpPr>
          <p:cNvPr id="55" name="流程图: 决策 54">
            <a:extLst>
              <a:ext uri="{FF2B5EF4-FFF2-40B4-BE49-F238E27FC236}">
                <a16:creationId xmlns:a16="http://schemas.microsoft.com/office/drawing/2014/main" id="{EE0387A9-C1A3-1064-787F-DCE0A8A49CEF}"/>
              </a:ext>
            </a:extLst>
          </p:cNvPr>
          <p:cNvSpPr/>
          <p:nvPr/>
        </p:nvSpPr>
        <p:spPr>
          <a:xfrm>
            <a:off x="870625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56" name="流程图: 决策 55">
            <a:extLst>
              <a:ext uri="{FF2B5EF4-FFF2-40B4-BE49-F238E27FC236}">
                <a16:creationId xmlns:a16="http://schemas.microsoft.com/office/drawing/2014/main" id="{6C09E1D3-D431-025C-7269-49D4F8A53DB7}"/>
              </a:ext>
            </a:extLst>
          </p:cNvPr>
          <p:cNvSpPr/>
          <p:nvPr/>
        </p:nvSpPr>
        <p:spPr>
          <a:xfrm>
            <a:off x="3292813" y="3696441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2.00</a:t>
            </a:r>
            <a:endParaRPr lang="zh-CN" altLang="en-US" sz="800" b="1" dirty="0"/>
          </a:p>
        </p:txBody>
      </p:sp>
      <p:sp>
        <p:nvSpPr>
          <p:cNvPr id="57" name="流程图: 决策 56">
            <a:extLst>
              <a:ext uri="{FF2B5EF4-FFF2-40B4-BE49-F238E27FC236}">
                <a16:creationId xmlns:a16="http://schemas.microsoft.com/office/drawing/2014/main" id="{3138B1C9-F21E-D73E-7472-28372AFBC5F8}"/>
              </a:ext>
            </a:extLst>
          </p:cNvPr>
          <p:cNvSpPr/>
          <p:nvPr/>
        </p:nvSpPr>
        <p:spPr>
          <a:xfrm>
            <a:off x="2889115" y="4143983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1.20</a:t>
            </a:r>
            <a:endParaRPr lang="zh-CN" altLang="en-US" sz="800" b="1" dirty="0"/>
          </a:p>
        </p:txBody>
      </p:sp>
      <p:sp>
        <p:nvSpPr>
          <p:cNvPr id="58" name="流程图: 决策 57">
            <a:extLst>
              <a:ext uri="{FF2B5EF4-FFF2-40B4-BE49-F238E27FC236}">
                <a16:creationId xmlns:a16="http://schemas.microsoft.com/office/drawing/2014/main" id="{B6BC5216-A1C4-6F6E-0931-F817649D3158}"/>
              </a:ext>
            </a:extLst>
          </p:cNvPr>
          <p:cNvSpPr/>
          <p:nvPr/>
        </p:nvSpPr>
        <p:spPr>
          <a:xfrm>
            <a:off x="2485417" y="4591525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0.70</a:t>
            </a:r>
            <a:endParaRPr lang="zh-CN" altLang="en-US" sz="800" b="1" dirty="0"/>
          </a:p>
        </p:txBody>
      </p:sp>
      <p:sp>
        <p:nvSpPr>
          <p:cNvPr id="59" name="流程图: 决策 58">
            <a:extLst>
              <a:ext uri="{FF2B5EF4-FFF2-40B4-BE49-F238E27FC236}">
                <a16:creationId xmlns:a16="http://schemas.microsoft.com/office/drawing/2014/main" id="{8E9C4BE0-60B5-85EE-83CB-27E0F66BD085}"/>
              </a:ext>
            </a:extLst>
          </p:cNvPr>
          <p:cNvSpPr/>
          <p:nvPr/>
        </p:nvSpPr>
        <p:spPr>
          <a:xfrm>
            <a:off x="2081719" y="5039067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0.40</a:t>
            </a:r>
            <a:endParaRPr lang="zh-CN" altLang="en-US" sz="800" b="1" dirty="0"/>
          </a:p>
        </p:txBody>
      </p:sp>
      <p:sp>
        <p:nvSpPr>
          <p:cNvPr id="60" name="流程图: 决策 59">
            <a:extLst>
              <a:ext uri="{FF2B5EF4-FFF2-40B4-BE49-F238E27FC236}">
                <a16:creationId xmlns:a16="http://schemas.microsoft.com/office/drawing/2014/main" id="{47BD6F57-5799-E43F-D923-5517A6F6B1D2}"/>
              </a:ext>
            </a:extLst>
          </p:cNvPr>
          <p:cNvSpPr/>
          <p:nvPr/>
        </p:nvSpPr>
        <p:spPr>
          <a:xfrm>
            <a:off x="1685317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0.10</a:t>
            </a:r>
            <a:endParaRPr lang="zh-CN" altLang="en-US" sz="800" b="1" dirty="0"/>
          </a:p>
        </p:txBody>
      </p:sp>
      <p:sp>
        <p:nvSpPr>
          <p:cNvPr id="61" name="流程图: 决策 60">
            <a:extLst>
              <a:ext uri="{FF2B5EF4-FFF2-40B4-BE49-F238E27FC236}">
                <a16:creationId xmlns:a16="http://schemas.microsoft.com/office/drawing/2014/main" id="{EE990C3B-8E3D-4218-59CF-4C627CCACD29}"/>
              </a:ext>
            </a:extLst>
          </p:cNvPr>
          <p:cNvSpPr/>
          <p:nvPr/>
        </p:nvSpPr>
        <p:spPr>
          <a:xfrm>
            <a:off x="3696511" y="4143983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1.30</a:t>
            </a:r>
            <a:endParaRPr lang="zh-CN" altLang="en-US" sz="800" b="1" dirty="0"/>
          </a:p>
        </p:txBody>
      </p:sp>
      <p:sp>
        <p:nvSpPr>
          <p:cNvPr id="62" name="流程图: 决策 61">
            <a:extLst>
              <a:ext uri="{FF2B5EF4-FFF2-40B4-BE49-F238E27FC236}">
                <a16:creationId xmlns:a16="http://schemas.microsoft.com/office/drawing/2014/main" id="{EE6B1F5E-5949-4D8F-4344-90DA6A228CFE}"/>
              </a:ext>
            </a:extLst>
          </p:cNvPr>
          <p:cNvSpPr/>
          <p:nvPr/>
        </p:nvSpPr>
        <p:spPr>
          <a:xfrm>
            <a:off x="3292813" y="4591525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0.60</a:t>
            </a:r>
            <a:endParaRPr lang="zh-CN" altLang="en-US" sz="800" b="1" dirty="0"/>
          </a:p>
        </p:txBody>
      </p:sp>
      <p:sp>
        <p:nvSpPr>
          <p:cNvPr id="63" name="流程图: 决策 62">
            <a:extLst>
              <a:ext uri="{FF2B5EF4-FFF2-40B4-BE49-F238E27FC236}">
                <a16:creationId xmlns:a16="http://schemas.microsoft.com/office/drawing/2014/main" id="{5AB3DF49-66A8-2465-FF43-EF635BC27E9C}"/>
              </a:ext>
            </a:extLst>
          </p:cNvPr>
          <p:cNvSpPr/>
          <p:nvPr/>
        </p:nvSpPr>
        <p:spPr>
          <a:xfrm>
            <a:off x="2896411" y="5039067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0.25</a:t>
            </a:r>
            <a:endParaRPr lang="zh-CN" altLang="en-US" sz="800" b="1" dirty="0"/>
          </a:p>
        </p:txBody>
      </p:sp>
      <p:sp>
        <p:nvSpPr>
          <p:cNvPr id="64" name="流程图: 决策 63">
            <a:extLst>
              <a:ext uri="{FF2B5EF4-FFF2-40B4-BE49-F238E27FC236}">
                <a16:creationId xmlns:a16="http://schemas.microsoft.com/office/drawing/2014/main" id="{8165D7D9-CAE0-2ECF-A36C-011F9E6EC3C4}"/>
              </a:ext>
            </a:extLst>
          </p:cNvPr>
          <p:cNvSpPr/>
          <p:nvPr/>
        </p:nvSpPr>
        <p:spPr>
          <a:xfrm>
            <a:off x="2500009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65" name="流程图: 决策 64">
            <a:extLst>
              <a:ext uri="{FF2B5EF4-FFF2-40B4-BE49-F238E27FC236}">
                <a16:creationId xmlns:a16="http://schemas.microsoft.com/office/drawing/2014/main" id="{4BE279D2-3868-D4EF-B10A-21820BA079BE}"/>
              </a:ext>
            </a:extLst>
          </p:cNvPr>
          <p:cNvSpPr/>
          <p:nvPr/>
        </p:nvSpPr>
        <p:spPr>
          <a:xfrm>
            <a:off x="4107505" y="4591525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0.90</a:t>
            </a:r>
            <a:endParaRPr lang="zh-CN" altLang="en-US" sz="800" b="1" dirty="0"/>
          </a:p>
        </p:txBody>
      </p:sp>
      <p:sp>
        <p:nvSpPr>
          <p:cNvPr id="66" name="流程图: 决策 65">
            <a:extLst>
              <a:ext uri="{FF2B5EF4-FFF2-40B4-BE49-F238E27FC236}">
                <a16:creationId xmlns:a16="http://schemas.microsoft.com/office/drawing/2014/main" id="{2643A683-3C5C-2C5D-A98A-6D34367F0075}"/>
              </a:ext>
            </a:extLst>
          </p:cNvPr>
          <p:cNvSpPr/>
          <p:nvPr/>
        </p:nvSpPr>
        <p:spPr>
          <a:xfrm>
            <a:off x="3696511" y="5039067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0.30</a:t>
            </a:r>
            <a:endParaRPr lang="zh-CN" altLang="en-US" sz="800" b="1" dirty="0"/>
          </a:p>
        </p:txBody>
      </p:sp>
      <p:sp>
        <p:nvSpPr>
          <p:cNvPr id="67" name="流程图: 决策 66">
            <a:extLst>
              <a:ext uri="{FF2B5EF4-FFF2-40B4-BE49-F238E27FC236}">
                <a16:creationId xmlns:a16="http://schemas.microsoft.com/office/drawing/2014/main" id="{B7260473-238D-08FE-1297-EC33410383B6}"/>
              </a:ext>
            </a:extLst>
          </p:cNvPr>
          <p:cNvSpPr/>
          <p:nvPr/>
        </p:nvSpPr>
        <p:spPr>
          <a:xfrm>
            <a:off x="3292813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68" name="流程图: 决策 67">
            <a:extLst>
              <a:ext uri="{FF2B5EF4-FFF2-40B4-BE49-F238E27FC236}">
                <a16:creationId xmlns:a16="http://schemas.microsoft.com/office/drawing/2014/main" id="{67B426DF-0087-8CD8-3743-9FA9D172C009}"/>
              </a:ext>
            </a:extLst>
          </p:cNvPr>
          <p:cNvSpPr/>
          <p:nvPr/>
        </p:nvSpPr>
        <p:spPr>
          <a:xfrm>
            <a:off x="4496612" y="5039067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0.50</a:t>
            </a:r>
            <a:endParaRPr lang="zh-CN" altLang="en-US" sz="800" b="1" dirty="0"/>
          </a:p>
        </p:txBody>
      </p:sp>
      <p:sp>
        <p:nvSpPr>
          <p:cNvPr id="69" name="流程图: 决策 68">
            <a:extLst>
              <a:ext uri="{FF2B5EF4-FFF2-40B4-BE49-F238E27FC236}">
                <a16:creationId xmlns:a16="http://schemas.microsoft.com/office/drawing/2014/main" id="{E5466BE1-0654-E0DF-FD2A-618EEF82268B}"/>
              </a:ext>
            </a:extLst>
          </p:cNvPr>
          <p:cNvSpPr/>
          <p:nvPr/>
        </p:nvSpPr>
        <p:spPr>
          <a:xfrm>
            <a:off x="4107505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0.05</a:t>
            </a:r>
            <a:endParaRPr lang="zh-CN" altLang="en-US" sz="800" b="1" dirty="0"/>
          </a:p>
        </p:txBody>
      </p:sp>
      <p:sp>
        <p:nvSpPr>
          <p:cNvPr id="70" name="流程图: 决策 69">
            <a:extLst>
              <a:ext uri="{FF2B5EF4-FFF2-40B4-BE49-F238E27FC236}">
                <a16:creationId xmlns:a16="http://schemas.microsoft.com/office/drawing/2014/main" id="{48E5E957-8DF1-9CD4-8D93-0DCEDD6E8FA5}"/>
              </a:ext>
            </a:extLst>
          </p:cNvPr>
          <p:cNvSpPr/>
          <p:nvPr/>
        </p:nvSpPr>
        <p:spPr>
          <a:xfrm>
            <a:off x="4885719" y="5486609"/>
            <a:ext cx="807396" cy="8950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0.10</a:t>
            </a:r>
            <a:endParaRPr lang="zh-CN" altLang="en-US" sz="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7C664F-DEDC-D90C-7415-E37573D664F2}"/>
              </a:ext>
            </a:extLst>
          </p:cNvPr>
          <p:cNvSpPr txBox="1"/>
          <p:nvPr/>
        </p:nvSpPr>
        <p:spPr>
          <a:xfrm>
            <a:off x="597035" y="2897889"/>
            <a:ext cx="5391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</a:p>
          <a:p>
            <a:r>
              <a:rPr lang="en-US" altLang="zh-CN" dirty="0"/>
              <a:t>                                     5        1</a:t>
            </a:r>
          </a:p>
          <a:p>
            <a:r>
              <a:rPr lang="en-US" altLang="zh-CN" dirty="0"/>
              <a:t>                                                        </a:t>
            </a:r>
          </a:p>
          <a:p>
            <a:r>
              <a:rPr lang="en-US" altLang="zh-CN" dirty="0"/>
              <a:t>                             4                       2       </a:t>
            </a:r>
            <a:r>
              <a:rPr lang="en-US" altLang="zh-CN" b="1" dirty="0" err="1"/>
              <a:t>i</a:t>
            </a:r>
            <a:endParaRPr lang="en-US" altLang="zh-CN" b="1" dirty="0"/>
          </a:p>
          <a:p>
            <a:r>
              <a:rPr lang="en-US" altLang="zh-CN" dirty="0"/>
              <a:t>      </a:t>
            </a:r>
            <a:r>
              <a:rPr lang="en-US" altLang="zh-CN" b="1" dirty="0"/>
              <a:t> j                                                    </a:t>
            </a:r>
          </a:p>
          <a:p>
            <a:r>
              <a:rPr lang="en-US" altLang="zh-CN" dirty="0"/>
              <a:t>                      3                                    3</a:t>
            </a:r>
          </a:p>
          <a:p>
            <a:r>
              <a:rPr lang="en-US" altLang="zh-CN" dirty="0"/>
              <a:t>                 2                                                4</a:t>
            </a:r>
          </a:p>
          <a:p>
            <a:r>
              <a:rPr lang="en-US" altLang="zh-CN" dirty="0"/>
              <a:t>                                                                         5</a:t>
            </a:r>
          </a:p>
          <a:p>
            <a:r>
              <a:rPr lang="en-US" altLang="zh-CN" dirty="0"/>
              <a:t>          1                                                                </a:t>
            </a:r>
          </a:p>
          <a:p>
            <a:r>
              <a:rPr lang="en-US" altLang="zh-CN" dirty="0"/>
              <a:t>                                                                              6</a:t>
            </a:r>
          </a:p>
          <a:p>
            <a:r>
              <a:rPr lang="en-US" altLang="zh-CN" dirty="0"/>
              <a:t>     0</a:t>
            </a:r>
          </a:p>
          <a:p>
            <a:r>
              <a:rPr lang="en-US" altLang="zh-CN" dirty="0"/>
              <a:t>              </a:t>
            </a:r>
          </a:p>
          <a:p>
            <a:endParaRPr lang="en-US" altLang="zh-CN" dirty="0"/>
          </a:p>
          <a:p>
            <a:r>
              <a:rPr lang="en-US" altLang="zh-CN" dirty="0"/>
              <a:t>                 </a:t>
            </a:r>
          </a:p>
          <a:p>
            <a:r>
              <a:rPr lang="en-US" altLang="zh-CN" dirty="0"/>
              <a:t>               </a:t>
            </a:r>
          </a:p>
          <a:p>
            <a:r>
              <a:rPr lang="en-US" altLang="zh-CN" dirty="0"/>
              <a:t>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B83B8F-97A5-E230-D101-5EA23F52D214}"/>
                  </a:ext>
                </a:extLst>
              </p:cNvPr>
              <p:cNvSpPr txBox="1"/>
              <p:nvPr/>
            </p:nvSpPr>
            <p:spPr>
              <a:xfrm>
                <a:off x="4922197" y="3697298"/>
                <a:ext cx="6094378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]=</m:t>
                              </m:r>
                              <m:sSub>
                                <m:sSubPr>
                                  <m:ctrlPr>
                                    <a:rPr lang="en-US" altLang="zh-CN" sz="1800" b="1" i="1"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𝒊</m:t>
                                  </m:r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Cambria" panose="02040503050406030204" pitchFamily="18" charset="0"/>
                                  <a:ea typeface="华文仿宋" panose="02010600040101010101" pitchFamily="2" charset="-122"/>
                                </a:rPr>
                                <m:t>−1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1" i="1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dirty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altLang="zh-CN" sz="1800" b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dirty="0"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</m:d>
                              <m:r>
                                <a:rPr lang="en-US" altLang="zh-CN" sz="1800" b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type m:val="noBar"/>
                                  <m:ctrlP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num>
                                <m:den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den>
                              </m:f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 dirty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1" dirty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B83B8F-97A5-E230-D101-5EA23F52D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97" y="3697298"/>
                <a:ext cx="6094378" cy="1117998"/>
              </a:xfrm>
              <a:prstGeom prst="rect">
                <a:avLst/>
              </a:prstGeom>
              <a:blipFill>
                <a:blip r:embed="rId4"/>
                <a:stretch>
                  <a:fillRect r="-15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6340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79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13B8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10157</Words>
  <Application>Microsoft Office PowerPoint</Application>
  <PresentationFormat>宽屏</PresentationFormat>
  <Paragraphs>1991</Paragraphs>
  <Slides>103</Slides>
  <Notes>101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21" baseType="lpstr">
      <vt:lpstr>HGH7X_CNKI</vt:lpstr>
      <vt:lpstr>等线</vt:lpstr>
      <vt:lpstr>等线 Light</vt:lpstr>
      <vt:lpstr>华文仿宋</vt:lpstr>
      <vt:lpstr>华文楷体</vt:lpstr>
      <vt:lpstr>楷体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Verdana</vt:lpstr>
      <vt:lpstr>Wingdings</vt:lpstr>
      <vt:lpstr>Office 主题​​</vt:lpstr>
      <vt:lpstr>自定义设计方案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15762607558@163.com</dc:creator>
  <cp:lastModifiedBy>15762607558@163.com</cp:lastModifiedBy>
  <cp:revision>29</cp:revision>
  <dcterms:created xsi:type="dcterms:W3CDTF">2022-04-16T02:57:56Z</dcterms:created>
  <dcterms:modified xsi:type="dcterms:W3CDTF">2022-05-16T01:15:25Z</dcterms:modified>
</cp:coreProperties>
</file>